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7" r:id="rId2"/>
    <p:sldId id="390" r:id="rId3"/>
    <p:sldId id="395" r:id="rId4"/>
    <p:sldId id="412" r:id="rId5"/>
    <p:sldId id="413" r:id="rId6"/>
    <p:sldId id="397" r:id="rId7"/>
    <p:sldId id="374" r:id="rId8"/>
    <p:sldId id="391" r:id="rId9"/>
    <p:sldId id="392" r:id="rId10"/>
    <p:sldId id="296" r:id="rId11"/>
    <p:sldId id="262" r:id="rId12"/>
    <p:sldId id="300" r:id="rId13"/>
    <p:sldId id="404" r:id="rId14"/>
    <p:sldId id="401" r:id="rId15"/>
    <p:sldId id="268" r:id="rId16"/>
    <p:sldId id="400" r:id="rId17"/>
    <p:sldId id="308" r:id="rId18"/>
    <p:sldId id="402" r:id="rId19"/>
    <p:sldId id="270" r:id="rId20"/>
    <p:sldId id="366" r:id="rId21"/>
    <p:sldId id="367" r:id="rId22"/>
    <p:sldId id="414" r:id="rId23"/>
    <p:sldId id="403" r:id="rId24"/>
    <p:sldId id="407" r:id="rId25"/>
    <p:sldId id="408" r:id="rId26"/>
    <p:sldId id="409" r:id="rId27"/>
    <p:sldId id="406" r:id="rId28"/>
    <p:sldId id="313" r:id="rId29"/>
    <p:sldId id="338" r:id="rId30"/>
    <p:sldId id="317" r:id="rId31"/>
    <p:sldId id="398" r:id="rId32"/>
    <p:sldId id="396" r:id="rId33"/>
    <p:sldId id="410" r:id="rId34"/>
    <p:sldId id="346" r:id="rId35"/>
    <p:sldId id="347" r:id="rId36"/>
    <p:sldId id="427" r:id="rId37"/>
    <p:sldId id="399" r:id="rId38"/>
    <p:sldId id="411" r:id="rId39"/>
    <p:sldId id="415" r:id="rId40"/>
    <p:sldId id="416" r:id="rId41"/>
    <p:sldId id="417" r:id="rId42"/>
    <p:sldId id="418" r:id="rId43"/>
    <p:sldId id="419" r:id="rId44"/>
    <p:sldId id="420" r:id="rId45"/>
    <p:sldId id="372" r:id="rId46"/>
    <p:sldId id="373" r:id="rId47"/>
    <p:sldId id="422" r:id="rId48"/>
    <p:sldId id="423" r:id="rId49"/>
    <p:sldId id="424" r:id="rId50"/>
    <p:sldId id="425" r:id="rId51"/>
  </p:sldIdLst>
  <p:sldSz cx="9144000" cy="6858000" type="screen4x3"/>
  <p:notesSz cx="6797675" cy="9926638"/>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12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Krug" initials="R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D2FF"/>
    <a:srgbClr val="EAEAEA"/>
    <a:srgbClr val="8FE2FF"/>
    <a:srgbClr val="7DF541"/>
    <a:srgbClr val="FFFF21"/>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681" autoAdjust="0"/>
  </p:normalViewPr>
  <p:slideViewPr>
    <p:cSldViewPr snapToObjects="1">
      <p:cViewPr varScale="1">
        <p:scale>
          <a:sx n="61" d="100"/>
          <a:sy n="61" d="100"/>
        </p:scale>
        <p:origin x="1440" y="64"/>
      </p:cViewPr>
      <p:guideLst>
        <p:guide orient="horz" pos="2160"/>
        <p:guide pos="12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2684" tIns="46342" rIns="92684" bIns="4634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50444" y="0"/>
            <a:ext cx="2945659" cy="496332"/>
          </a:xfrm>
          <a:prstGeom prst="rect">
            <a:avLst/>
          </a:prstGeom>
        </p:spPr>
        <p:txBody>
          <a:bodyPr vert="horz" lIns="92684" tIns="46342" rIns="92684" bIns="46342" rtlCol="0"/>
          <a:lstStyle>
            <a:lvl1pPr algn="r" fontAlgn="auto">
              <a:spcBef>
                <a:spcPts val="0"/>
              </a:spcBef>
              <a:spcAft>
                <a:spcPts val="0"/>
              </a:spcAft>
              <a:defRPr sz="1200">
                <a:latin typeface="+mn-lt"/>
                <a:cs typeface="+mn-cs"/>
              </a:defRPr>
            </a:lvl1pPr>
          </a:lstStyle>
          <a:p>
            <a:pPr>
              <a:defRPr/>
            </a:pPr>
            <a:fld id="{3ED09ED7-BEFF-41E0-A0F8-9A1EF06E7F43}" type="datetimeFigureOut">
              <a:rPr lang="de-DE"/>
              <a:pPr>
                <a:defRPr/>
              </a:pPr>
              <a:t>19.10.2022</a:t>
            </a:fld>
            <a:endParaRPr lang="de-DE"/>
          </a:p>
        </p:txBody>
      </p:sp>
      <p:sp>
        <p:nvSpPr>
          <p:cNvPr id="4" name="Fußzeilenplatzhalter 3"/>
          <p:cNvSpPr>
            <a:spLocks noGrp="1"/>
          </p:cNvSpPr>
          <p:nvPr>
            <p:ph type="ftr" sz="quarter" idx="2"/>
          </p:nvPr>
        </p:nvSpPr>
        <p:spPr>
          <a:xfrm>
            <a:off x="1" y="9428584"/>
            <a:ext cx="2945659" cy="496332"/>
          </a:xfrm>
          <a:prstGeom prst="rect">
            <a:avLst/>
          </a:prstGeom>
        </p:spPr>
        <p:txBody>
          <a:bodyPr vert="horz" lIns="92684" tIns="46342" rIns="92684" bIns="46342"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50444" y="9428584"/>
            <a:ext cx="2945659" cy="496332"/>
          </a:xfrm>
          <a:prstGeom prst="rect">
            <a:avLst/>
          </a:prstGeom>
        </p:spPr>
        <p:txBody>
          <a:bodyPr vert="horz" lIns="92684" tIns="46342" rIns="92684" bIns="46342" rtlCol="0" anchor="b"/>
          <a:lstStyle>
            <a:lvl1pPr algn="r" fontAlgn="auto">
              <a:spcBef>
                <a:spcPts val="0"/>
              </a:spcBef>
              <a:spcAft>
                <a:spcPts val="0"/>
              </a:spcAft>
              <a:defRPr sz="1200">
                <a:latin typeface="+mn-lt"/>
                <a:cs typeface="+mn-cs"/>
              </a:defRPr>
            </a:lvl1pPr>
          </a:lstStyle>
          <a:p>
            <a:pPr>
              <a:defRPr/>
            </a:pPr>
            <a:fld id="{9A3908B3-BCAB-4A3C-955D-E9B5E7E039EC}" type="slidenum">
              <a:rPr lang="de-DE"/>
              <a:pPr>
                <a:defRPr/>
              </a:pPr>
              <a:t>‹Nr.›</a:t>
            </a:fld>
            <a:endParaRPr lang="de-DE"/>
          </a:p>
        </p:txBody>
      </p:sp>
    </p:spTree>
    <p:extLst>
      <p:ext uri="{BB962C8B-B14F-4D97-AF65-F5344CB8AC3E}">
        <p14:creationId xmlns:p14="http://schemas.microsoft.com/office/powerpoint/2010/main" val="35636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2684" tIns="46342" rIns="92684" bIns="4634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2684" tIns="46342" rIns="92684" bIns="46342" rtlCol="0"/>
          <a:lstStyle>
            <a:lvl1pPr algn="r" fontAlgn="auto">
              <a:spcBef>
                <a:spcPts val="0"/>
              </a:spcBef>
              <a:spcAft>
                <a:spcPts val="0"/>
              </a:spcAft>
              <a:defRPr sz="1200">
                <a:latin typeface="+mn-lt"/>
                <a:cs typeface="+mn-cs"/>
              </a:defRPr>
            </a:lvl1pPr>
          </a:lstStyle>
          <a:p>
            <a:pPr>
              <a:defRPr/>
            </a:pPr>
            <a:fld id="{63F444EB-1561-4C22-8BE5-9FC2C7071487}" type="datetimeFigureOut">
              <a:rPr lang="de-DE"/>
              <a:pPr>
                <a:defRPr/>
              </a:pPr>
              <a:t>19.10.2022</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684" tIns="46342" rIns="92684" bIns="46342" rtlCol="0" anchor="ctr"/>
          <a:lstStyle/>
          <a:p>
            <a:pPr lvl="0"/>
            <a:endParaRPr lang="de-DE" noProof="0"/>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2684" tIns="46342" rIns="92684" bIns="46342" rtlCol="0">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1" y="9428584"/>
            <a:ext cx="2945659" cy="496332"/>
          </a:xfrm>
          <a:prstGeom prst="rect">
            <a:avLst/>
          </a:prstGeom>
        </p:spPr>
        <p:txBody>
          <a:bodyPr vert="horz" lIns="92684" tIns="46342" rIns="92684" bIns="46342"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2684" tIns="46342" rIns="92684" bIns="46342" rtlCol="0" anchor="b"/>
          <a:lstStyle>
            <a:lvl1pPr algn="r" fontAlgn="auto">
              <a:spcBef>
                <a:spcPts val="0"/>
              </a:spcBef>
              <a:spcAft>
                <a:spcPts val="0"/>
              </a:spcAft>
              <a:defRPr sz="1200">
                <a:latin typeface="+mn-lt"/>
                <a:cs typeface="+mn-cs"/>
              </a:defRPr>
            </a:lvl1pPr>
          </a:lstStyle>
          <a:p>
            <a:pPr>
              <a:defRPr/>
            </a:pPr>
            <a:fld id="{EF01426E-7146-4558-B270-D569B32B6418}" type="slidenum">
              <a:rPr lang="de-DE"/>
              <a:pPr>
                <a:defRPr/>
              </a:pPr>
              <a:t>‹Nr.›</a:t>
            </a:fld>
            <a:endParaRPr lang="de-DE"/>
          </a:p>
        </p:txBody>
      </p:sp>
    </p:spTree>
    <p:extLst>
      <p:ext uri="{BB962C8B-B14F-4D97-AF65-F5344CB8AC3E}">
        <p14:creationId xmlns:p14="http://schemas.microsoft.com/office/powerpoint/2010/main" val="9920834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noTextEdit="1"/>
          </p:cNvSpPr>
          <p:nvPr>
            <p:ph type="sldImg"/>
          </p:nvPr>
        </p:nvSpPr>
        <p:spPr bwMode="auto">
          <a:noFill/>
          <a:ln>
            <a:solidFill>
              <a:srgbClr val="000000"/>
            </a:solidFill>
            <a:miter lim="800000"/>
            <a:headEnd/>
            <a:tailEnd/>
          </a:ln>
        </p:spPr>
      </p:sp>
      <p:sp>
        <p:nvSpPr>
          <p:cNvPr id="1741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317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DCDB98-B21E-42BB-847C-77A17D5DF0F4}" type="slidenum">
              <a:rPr lang="de-DE" smtClean="0"/>
              <a:pPr fontAlgn="base">
                <a:spcBef>
                  <a:spcPct val="0"/>
                </a:spcBef>
                <a:spcAft>
                  <a:spcPct val="0"/>
                </a:spcAft>
                <a:defRPr/>
              </a:pPr>
              <a:t>1</a:t>
            </a:fld>
            <a:endParaRPr lang="de-DE"/>
          </a:p>
        </p:txBody>
      </p:sp>
    </p:spTree>
    <p:extLst>
      <p:ext uri="{BB962C8B-B14F-4D97-AF65-F5344CB8AC3E}">
        <p14:creationId xmlns:p14="http://schemas.microsoft.com/office/powerpoint/2010/main" val="376736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noTextEdit="1"/>
          </p:cNvSpPr>
          <p:nvPr>
            <p:ph type="sldImg"/>
          </p:nvPr>
        </p:nvSpPr>
        <p:spPr bwMode="auto">
          <a:noFill/>
          <a:ln>
            <a:solidFill>
              <a:srgbClr val="000000"/>
            </a:solidFill>
            <a:miter lim="800000"/>
            <a:headEnd/>
            <a:tailEnd/>
          </a:ln>
        </p:spPr>
      </p:sp>
      <p:sp>
        <p:nvSpPr>
          <p:cNvPr id="49154" name="Notizenplatzhalter 2"/>
          <p:cNvSpPr>
            <a:spLocks noGrp="1"/>
          </p:cNvSpPr>
          <p:nvPr>
            <p:ph type="body" idx="1"/>
          </p:nvPr>
        </p:nvSpPr>
        <p:spPr bwMode="auto">
          <a:noFill/>
        </p:spPr>
        <p:txBody>
          <a:bodyPr wrap="square" numCol="1" anchor="t" anchorCtr="0" compatLnSpc="1">
            <a:prstTxWarp prst="textNoShape">
              <a:avLst/>
            </a:prstTxWarp>
          </a:bodyPr>
          <a:lstStyle/>
          <a:p>
            <a:pPr defTabSz="926836" eaLnBrk="1" hangingPunct="1">
              <a:spcBef>
                <a:spcPct val="0"/>
              </a:spcBef>
            </a:pPr>
            <a:endParaRPr lang="de-DE"/>
          </a:p>
        </p:txBody>
      </p:sp>
      <p:sp>
        <p:nvSpPr>
          <p:cNvPr id="49155" name="Foliennummernplatzhalter 3"/>
          <p:cNvSpPr txBox="1">
            <a:spLocks noGrp="1"/>
          </p:cNvSpPr>
          <p:nvPr/>
        </p:nvSpPr>
        <p:spPr bwMode="auto">
          <a:xfrm>
            <a:off x="3850444" y="9428584"/>
            <a:ext cx="2945659" cy="496332"/>
          </a:xfrm>
          <a:prstGeom prst="rect">
            <a:avLst/>
          </a:prstGeom>
          <a:noFill/>
          <a:ln w="9525">
            <a:noFill/>
            <a:miter lim="800000"/>
            <a:headEnd/>
            <a:tailEnd/>
          </a:ln>
        </p:spPr>
        <p:txBody>
          <a:bodyPr lIns="92684" tIns="46342" rIns="92684" bIns="46342" anchor="b"/>
          <a:lstStyle/>
          <a:p>
            <a:pPr algn="r" defTabSz="926836"/>
            <a:fld id="{0D7B7BBC-2982-43CE-B321-AE6CA6ED1604}" type="slidenum">
              <a:rPr lang="de-DE" sz="1200">
                <a:solidFill>
                  <a:srgbClr val="000000"/>
                </a:solidFill>
              </a:rPr>
              <a:pPr algn="r" defTabSz="926836"/>
              <a:t>48</a:t>
            </a:fld>
            <a:endParaRPr lang="de-DE" sz="1200">
              <a:solidFill>
                <a:srgbClr val="000000"/>
              </a:solidFill>
            </a:endParaRPr>
          </a:p>
        </p:txBody>
      </p:sp>
    </p:spTree>
    <p:extLst>
      <p:ext uri="{BB962C8B-B14F-4D97-AF65-F5344CB8AC3E}">
        <p14:creationId xmlns:p14="http://schemas.microsoft.com/office/powerpoint/2010/main" val="315113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lienbildplatzhalter 1"/>
          <p:cNvSpPr>
            <a:spLocks noGrp="1" noRot="1" noChangeAspect="1" noTextEdit="1"/>
          </p:cNvSpPr>
          <p:nvPr>
            <p:ph type="sldImg"/>
          </p:nvPr>
        </p:nvSpPr>
        <p:spPr bwMode="auto">
          <a:noFill/>
          <a:ln>
            <a:solidFill>
              <a:srgbClr val="000000"/>
            </a:solidFill>
            <a:miter lim="800000"/>
            <a:headEnd/>
            <a:tailEnd/>
          </a:ln>
        </p:spPr>
      </p:sp>
      <p:sp>
        <p:nvSpPr>
          <p:cNvPr id="51202" name="Notizenplatzhalter 2"/>
          <p:cNvSpPr>
            <a:spLocks noGrp="1"/>
          </p:cNvSpPr>
          <p:nvPr>
            <p:ph type="body" idx="1"/>
          </p:nvPr>
        </p:nvSpPr>
        <p:spPr bwMode="auto">
          <a:noFill/>
        </p:spPr>
        <p:txBody>
          <a:bodyPr wrap="square" numCol="1" anchor="t" anchorCtr="0" compatLnSpc="1">
            <a:prstTxWarp prst="textNoShape">
              <a:avLst/>
            </a:prstTxWarp>
          </a:bodyPr>
          <a:lstStyle/>
          <a:p>
            <a:pPr defTabSz="926836" eaLnBrk="1" hangingPunct="1">
              <a:spcBef>
                <a:spcPct val="0"/>
              </a:spcBef>
            </a:pPr>
            <a:endParaRPr lang="de-DE"/>
          </a:p>
        </p:txBody>
      </p:sp>
      <p:sp>
        <p:nvSpPr>
          <p:cNvPr id="51203" name="Foliennummernplatzhalter 3"/>
          <p:cNvSpPr txBox="1">
            <a:spLocks noGrp="1"/>
          </p:cNvSpPr>
          <p:nvPr/>
        </p:nvSpPr>
        <p:spPr bwMode="auto">
          <a:xfrm>
            <a:off x="3850444" y="9428584"/>
            <a:ext cx="2945659" cy="496332"/>
          </a:xfrm>
          <a:prstGeom prst="rect">
            <a:avLst/>
          </a:prstGeom>
          <a:noFill/>
          <a:ln w="9525">
            <a:noFill/>
            <a:miter lim="800000"/>
            <a:headEnd/>
            <a:tailEnd/>
          </a:ln>
        </p:spPr>
        <p:txBody>
          <a:bodyPr lIns="92684" tIns="46342" rIns="92684" bIns="46342" anchor="b"/>
          <a:lstStyle/>
          <a:p>
            <a:pPr algn="r" defTabSz="926836"/>
            <a:fld id="{63C5B6EC-A246-4362-9960-B40313909725}" type="slidenum">
              <a:rPr lang="de-DE" sz="1200">
                <a:solidFill>
                  <a:srgbClr val="000000"/>
                </a:solidFill>
              </a:rPr>
              <a:pPr algn="r" defTabSz="926836"/>
              <a:t>50</a:t>
            </a:fld>
            <a:endParaRPr lang="de-DE" sz="1200">
              <a:solidFill>
                <a:srgbClr val="000000"/>
              </a:solidFill>
            </a:endParaRPr>
          </a:p>
        </p:txBody>
      </p:sp>
    </p:spTree>
    <p:extLst>
      <p:ext uri="{BB962C8B-B14F-4D97-AF65-F5344CB8AC3E}">
        <p14:creationId xmlns:p14="http://schemas.microsoft.com/office/powerpoint/2010/main" val="1513853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Eine Ecke des Rechtecks abrunden 4"/>
          <p:cNvSpPr/>
          <p:nvPr userDrawn="1"/>
        </p:nvSpPr>
        <p:spPr>
          <a:xfrm rot="10800000" flipH="1">
            <a:off x="0" y="525463"/>
            <a:ext cx="2206625" cy="1403350"/>
          </a:xfrm>
          <a:prstGeom prst="round1Rect">
            <a:avLst>
              <a:gd name="adj" fmla="val 0"/>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Eine Ecke des Rechtecks abrunden 5"/>
          <p:cNvSpPr/>
          <p:nvPr userDrawn="1"/>
        </p:nvSpPr>
        <p:spPr>
          <a:xfrm rot="10800000" flipH="1">
            <a:off x="0" y="1912938"/>
            <a:ext cx="2206625" cy="1387475"/>
          </a:xfrm>
          <a:prstGeom prst="round1Rect">
            <a:avLst>
              <a:gd name="adj" fmla="val 0"/>
            </a:avLst>
          </a:prstGeom>
          <a:blipFill rotWithShape="0">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Eine Ecke des Rechtecks abrunden 6"/>
          <p:cNvSpPr/>
          <p:nvPr userDrawn="1"/>
        </p:nvSpPr>
        <p:spPr>
          <a:xfrm rot="10800000" flipH="1">
            <a:off x="0" y="3300413"/>
            <a:ext cx="2206625" cy="1387475"/>
          </a:xfrm>
          <a:prstGeom prst="round1Rect">
            <a:avLst>
              <a:gd name="adj" fmla="val 0"/>
            </a:avLst>
          </a:prstGeom>
          <a:blipFill rotWithShape="0">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8" name="Datumsplatzhalter 3"/>
          <p:cNvSpPr>
            <a:spLocks noGrp="1"/>
          </p:cNvSpPr>
          <p:nvPr>
            <p:ph type="dt" sz="half" idx="10"/>
          </p:nvPr>
        </p:nvSpPr>
        <p:spPr/>
        <p:txBody>
          <a:bodyPr/>
          <a:lstStyle>
            <a:lvl1pPr>
              <a:defRPr/>
            </a:lvl1pPr>
          </a:lstStyle>
          <a:p>
            <a:pPr>
              <a:defRPr/>
            </a:pPr>
            <a:r>
              <a:rPr lang="de-DE"/>
              <a:t>Datum: </a:t>
            </a:r>
            <a:fld id="{2AA966F3-1167-43B6-BA99-F539BFE8E83F}" type="datetime1">
              <a:rPr lang="de-DE"/>
              <a:pPr>
                <a:defRPr/>
              </a:pPr>
              <a:t>19.10.2022</a:t>
            </a:fld>
            <a:endParaRPr lang="de-DE"/>
          </a:p>
        </p:txBody>
      </p:sp>
      <p:sp>
        <p:nvSpPr>
          <p:cNvPr id="9" name="Fußzeilenplatzhalter 4"/>
          <p:cNvSpPr>
            <a:spLocks noGrp="1"/>
          </p:cNvSpPr>
          <p:nvPr>
            <p:ph type="ftr" sz="quarter" idx="11"/>
          </p:nvPr>
        </p:nvSpPr>
        <p:spPr/>
        <p:txBody>
          <a:bodyPr/>
          <a:lstStyle>
            <a:lvl1pPr>
              <a:defRPr/>
            </a:lvl1pPr>
          </a:lstStyle>
          <a:p>
            <a:pPr>
              <a:defRPr/>
            </a:pPr>
            <a:endParaRPr lang="de-DE"/>
          </a:p>
        </p:txBody>
      </p:sp>
      <p:sp>
        <p:nvSpPr>
          <p:cNvPr id="10" name="Foliennummernplatzhalter 5"/>
          <p:cNvSpPr>
            <a:spLocks noGrp="1"/>
          </p:cNvSpPr>
          <p:nvPr>
            <p:ph type="sldNum" sz="quarter" idx="12"/>
          </p:nvPr>
        </p:nvSpPr>
        <p:spPr/>
        <p:txBody>
          <a:bodyPr/>
          <a:lstStyle>
            <a:lvl1pPr>
              <a:defRPr/>
            </a:lvl1pPr>
          </a:lstStyle>
          <a:p>
            <a:pPr>
              <a:defRPr/>
            </a:pPr>
            <a:r>
              <a:rPr lang="de-DE"/>
              <a:t>Folie Nr. </a:t>
            </a:r>
            <a:fld id="{F49E0DFC-5976-4B36-A4A2-16A2180A017A}"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tertitel und Inhal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xfrm>
            <a:off x="1285852" y="2071678"/>
            <a:ext cx="3500462" cy="3429023"/>
          </a:xfrm>
        </p:spPr>
        <p:txBody>
          <a:bodyPr>
            <a:normAutofit/>
          </a:bodyPr>
          <a:lstStyle>
            <a:lvl1pPr>
              <a:lnSpc>
                <a:spcPct val="120000"/>
              </a:lnSpc>
              <a:buFont typeface="Arial" pitchFamily="34" charset="0"/>
              <a:buChar char="•"/>
              <a:defRPr sz="1600">
                <a:latin typeface="Arial Narrow" pitchFamily="34" charset="0"/>
              </a:defRPr>
            </a:lvl1pPr>
            <a:lvl2pPr>
              <a:defRPr sz="16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1285852" y="1285868"/>
            <a:ext cx="5429288" cy="428611"/>
          </a:xfrm>
        </p:spPr>
        <p:txBody>
          <a:bodyPr/>
          <a:lstStyle>
            <a:lvl1pPr>
              <a:buNone/>
              <a:defRPr sz="2200" b="1">
                <a:latin typeface="Arial Narrow" pitchFamily="34" charset="0"/>
              </a:defRPr>
            </a:lvl1pPr>
          </a:lstStyle>
          <a:p>
            <a:pPr lvl="0"/>
            <a:r>
              <a:rPr lang="de-DE"/>
              <a:t>Textmasterformate durch Klicken bearbeiten</a:t>
            </a:r>
          </a:p>
        </p:txBody>
      </p:sp>
      <p:sp>
        <p:nvSpPr>
          <p:cNvPr id="11" name="Bildplatzhalter 10"/>
          <p:cNvSpPr>
            <a:spLocks noGrp="1"/>
          </p:cNvSpPr>
          <p:nvPr>
            <p:ph type="pic" sz="quarter" idx="14"/>
          </p:nvPr>
        </p:nvSpPr>
        <p:spPr>
          <a:xfrm>
            <a:off x="5072063" y="2071688"/>
            <a:ext cx="3357562" cy="3429000"/>
          </a:xfrm>
        </p:spPr>
        <p:txBody>
          <a:bodyPr rtlCol="0">
            <a:normAutofit/>
          </a:bodyPr>
          <a:lstStyle/>
          <a:p>
            <a:pPr lvl="0"/>
            <a:endParaRPr lang="de-DE" noProof="0"/>
          </a:p>
        </p:txBody>
      </p:sp>
      <p:sp>
        <p:nvSpPr>
          <p:cNvPr id="6" name="Datumsplatzhalter 3"/>
          <p:cNvSpPr>
            <a:spLocks noGrp="1"/>
          </p:cNvSpPr>
          <p:nvPr>
            <p:ph type="dt" sz="half" idx="15"/>
          </p:nvPr>
        </p:nvSpPr>
        <p:spPr/>
        <p:txBody>
          <a:bodyPr/>
          <a:lstStyle>
            <a:lvl1pPr>
              <a:defRPr/>
            </a:lvl1pPr>
          </a:lstStyle>
          <a:p>
            <a:pPr>
              <a:defRPr/>
            </a:pPr>
            <a:fld id="{7A760524-1EF2-46C9-BE4E-68FA0DFE5B4C}" type="datetime1">
              <a:rPr lang="de-DE"/>
              <a:pPr>
                <a:defRPr/>
              </a:pPr>
              <a:t>19.10.2022</a:t>
            </a:fld>
            <a:endParaRPr lang="de-DE"/>
          </a:p>
        </p:txBody>
      </p:sp>
      <p:sp>
        <p:nvSpPr>
          <p:cNvPr id="7" name="Fußzeilenplatzhalter 4"/>
          <p:cNvSpPr>
            <a:spLocks noGrp="1"/>
          </p:cNvSpPr>
          <p:nvPr>
            <p:ph type="ftr" sz="quarter" idx="16"/>
          </p:nvPr>
        </p:nvSpPr>
        <p:spPr/>
        <p:txBody>
          <a:bodyPr/>
          <a:lstStyle>
            <a:lvl1pPr>
              <a:defRPr/>
            </a:lvl1pPr>
          </a:lstStyle>
          <a:p>
            <a:pPr>
              <a:defRPr/>
            </a:pPr>
            <a:endParaRPr lang="de-DE"/>
          </a:p>
        </p:txBody>
      </p:sp>
      <p:sp>
        <p:nvSpPr>
          <p:cNvPr id="9" name="Foliennummernplatzhalter 5"/>
          <p:cNvSpPr>
            <a:spLocks noGrp="1"/>
          </p:cNvSpPr>
          <p:nvPr>
            <p:ph type="sldNum" sz="quarter" idx="17"/>
          </p:nvPr>
        </p:nvSpPr>
        <p:spPr/>
        <p:txBody>
          <a:bodyPr/>
          <a:lstStyle>
            <a:lvl1pPr>
              <a:defRPr/>
            </a:lvl1pPr>
          </a:lstStyle>
          <a:p>
            <a:pPr>
              <a:defRPr/>
            </a:pPr>
            <a:fld id="{7FD483FD-8356-4D4B-AAC7-975F94133DBA}"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tertitel und Inhalt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xfrm>
            <a:off x="4964909" y="2071678"/>
            <a:ext cx="3500462" cy="3429023"/>
          </a:xfrm>
        </p:spPr>
        <p:txBody>
          <a:bodyPr>
            <a:normAutofit/>
          </a:bodyPr>
          <a:lstStyle>
            <a:lvl1pPr>
              <a:lnSpc>
                <a:spcPct val="120000"/>
              </a:lnSpc>
              <a:buFont typeface="Arial" pitchFamily="34" charset="0"/>
              <a:buChar char="•"/>
              <a:defRPr sz="1600">
                <a:latin typeface="Arial Narrow" pitchFamily="34" charset="0"/>
              </a:defRPr>
            </a:lvl1pPr>
            <a:lvl2pPr>
              <a:defRPr sz="16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1285852" y="1285868"/>
            <a:ext cx="5429288" cy="428611"/>
          </a:xfrm>
        </p:spPr>
        <p:txBody>
          <a:bodyPr/>
          <a:lstStyle>
            <a:lvl1pPr>
              <a:buNone/>
              <a:defRPr sz="2200" b="1">
                <a:latin typeface="Arial Narrow" pitchFamily="34" charset="0"/>
              </a:defRPr>
            </a:lvl1pPr>
          </a:lstStyle>
          <a:p>
            <a:pPr lvl="0"/>
            <a:r>
              <a:rPr lang="de-DE"/>
              <a:t>Textmasterformate durch Klicken bearbeiten</a:t>
            </a:r>
          </a:p>
        </p:txBody>
      </p:sp>
      <p:sp>
        <p:nvSpPr>
          <p:cNvPr id="11" name="Bildplatzhalter 10"/>
          <p:cNvSpPr>
            <a:spLocks noGrp="1"/>
          </p:cNvSpPr>
          <p:nvPr>
            <p:ph type="pic" sz="quarter" idx="14"/>
          </p:nvPr>
        </p:nvSpPr>
        <p:spPr>
          <a:xfrm>
            <a:off x="1285852" y="2071701"/>
            <a:ext cx="3357562" cy="3429000"/>
          </a:xfrm>
        </p:spPr>
        <p:txBody>
          <a:bodyPr rtlCol="0">
            <a:normAutofit/>
          </a:bodyPr>
          <a:lstStyle/>
          <a:p>
            <a:pPr lvl="0"/>
            <a:endParaRPr lang="de-DE" noProof="0"/>
          </a:p>
        </p:txBody>
      </p:sp>
      <p:sp>
        <p:nvSpPr>
          <p:cNvPr id="6" name="Datumsplatzhalter 3"/>
          <p:cNvSpPr>
            <a:spLocks noGrp="1"/>
          </p:cNvSpPr>
          <p:nvPr>
            <p:ph type="dt" sz="half" idx="15"/>
          </p:nvPr>
        </p:nvSpPr>
        <p:spPr/>
        <p:txBody>
          <a:bodyPr/>
          <a:lstStyle>
            <a:lvl1pPr>
              <a:defRPr/>
            </a:lvl1pPr>
          </a:lstStyle>
          <a:p>
            <a:pPr>
              <a:defRPr/>
            </a:pPr>
            <a:fld id="{83FF2CBD-88BE-46B4-B7DA-A7BF3294289D}" type="datetime1">
              <a:rPr lang="de-DE"/>
              <a:pPr>
                <a:defRPr/>
              </a:pPr>
              <a:t>19.10.2022</a:t>
            </a:fld>
            <a:endParaRPr lang="de-DE"/>
          </a:p>
        </p:txBody>
      </p:sp>
      <p:sp>
        <p:nvSpPr>
          <p:cNvPr id="7" name="Fußzeilenplatzhalter 4"/>
          <p:cNvSpPr>
            <a:spLocks noGrp="1"/>
          </p:cNvSpPr>
          <p:nvPr>
            <p:ph type="ftr" sz="quarter" idx="16"/>
          </p:nvPr>
        </p:nvSpPr>
        <p:spPr/>
        <p:txBody>
          <a:bodyPr/>
          <a:lstStyle>
            <a:lvl1pPr>
              <a:defRPr/>
            </a:lvl1pPr>
          </a:lstStyle>
          <a:p>
            <a:pPr>
              <a:defRPr/>
            </a:pPr>
            <a:endParaRPr lang="de-DE"/>
          </a:p>
        </p:txBody>
      </p:sp>
      <p:sp>
        <p:nvSpPr>
          <p:cNvPr id="9" name="Foliennummernplatzhalter 5"/>
          <p:cNvSpPr>
            <a:spLocks noGrp="1"/>
          </p:cNvSpPr>
          <p:nvPr>
            <p:ph type="sldNum" sz="quarter" idx="17"/>
          </p:nvPr>
        </p:nvSpPr>
        <p:spPr/>
        <p:txBody>
          <a:bodyPr/>
          <a:lstStyle>
            <a:lvl1pPr>
              <a:defRPr/>
            </a:lvl1pPr>
          </a:lstStyle>
          <a:p>
            <a:pPr>
              <a:defRPr/>
            </a:pPr>
            <a:fld id="{B175F7D9-A1EE-43FA-AFA9-5F7F519AB2D8}"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9"/>
          <p:cNvSpPr>
            <a:spLocks noGrp="1" noChangeArrowheads="1"/>
          </p:cNvSpPr>
          <p:nvPr>
            <p:ph type="dt" sz="half" idx="10"/>
          </p:nvPr>
        </p:nvSpPr>
        <p:spPr/>
        <p:txBody>
          <a:bodyPr/>
          <a:lstStyle>
            <a:lvl1pPr>
              <a:defRPr/>
            </a:lvl1pPr>
          </a:lstStyle>
          <a:p>
            <a:pPr>
              <a:defRPr/>
            </a:pPr>
            <a:endParaRPr lang="de-DE"/>
          </a:p>
        </p:txBody>
      </p:sp>
      <p:sp>
        <p:nvSpPr>
          <p:cNvPr id="5" name="Rectangle 10"/>
          <p:cNvSpPr>
            <a:spLocks noGrp="1" noChangeArrowheads="1"/>
          </p:cNvSpPr>
          <p:nvPr>
            <p:ph type="ftr" sz="quarter" idx="11"/>
          </p:nvPr>
        </p:nvSpPr>
        <p:spPr/>
        <p:txBody>
          <a:bodyPr/>
          <a:lstStyle>
            <a:lvl1pPr>
              <a:defRPr/>
            </a:lvl1pPr>
          </a:lstStyle>
          <a:p>
            <a:pPr>
              <a:defRPr/>
            </a:pPr>
            <a:endParaRPr lang="de-DE"/>
          </a:p>
        </p:txBody>
      </p:sp>
      <p:sp>
        <p:nvSpPr>
          <p:cNvPr id="6" name="Rectangle 11"/>
          <p:cNvSpPr>
            <a:spLocks noGrp="1" noChangeArrowheads="1"/>
          </p:cNvSpPr>
          <p:nvPr>
            <p:ph type="sldNum" sz="quarter" idx="12"/>
          </p:nvPr>
        </p:nvSpPr>
        <p:spPr/>
        <p:txBody>
          <a:bodyPr/>
          <a:lstStyle>
            <a:lvl1pPr>
              <a:defRPr/>
            </a:lvl1pPr>
          </a:lstStyle>
          <a:p>
            <a:pPr>
              <a:defRPr/>
            </a:pPr>
            <a:fld id="{922A09E7-8C48-48B9-9B58-04C993B1A285}"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Eine Ecke des Rechtecks abrunden 4"/>
          <p:cNvSpPr/>
          <p:nvPr userDrawn="1"/>
        </p:nvSpPr>
        <p:spPr>
          <a:xfrm rot="10800000" flipH="1">
            <a:off x="0" y="525463"/>
            <a:ext cx="2206625" cy="1912937"/>
          </a:xfrm>
          <a:prstGeom prst="round1Rect">
            <a:avLst>
              <a:gd name="adj" fmla="val 0"/>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Eine Ecke des Rechtecks abrunden 5"/>
          <p:cNvSpPr/>
          <p:nvPr userDrawn="1"/>
        </p:nvSpPr>
        <p:spPr>
          <a:xfrm rot="10800000" flipH="1">
            <a:off x="0" y="2433638"/>
            <a:ext cx="2206625" cy="1914525"/>
          </a:xfrm>
          <a:prstGeom prst="round1Rect">
            <a:avLst>
              <a:gd name="adj" fmla="val 0"/>
            </a:avLst>
          </a:prstGeom>
          <a:blipFill rotWithShape="0">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7" name="Datumsplatzhalter 3"/>
          <p:cNvSpPr>
            <a:spLocks noGrp="1"/>
          </p:cNvSpPr>
          <p:nvPr>
            <p:ph type="dt" sz="half" idx="10"/>
          </p:nvPr>
        </p:nvSpPr>
        <p:spPr/>
        <p:txBody>
          <a:bodyPr/>
          <a:lstStyle>
            <a:lvl1pPr>
              <a:defRPr/>
            </a:lvl1pPr>
          </a:lstStyle>
          <a:p>
            <a:pPr>
              <a:defRPr/>
            </a:pPr>
            <a:r>
              <a:rPr lang="de-DE"/>
              <a:t>Datum: </a:t>
            </a:r>
            <a:fld id="{46DD59F5-C1AA-42AD-84B8-23B0B6F1F4CB}" type="datetime1">
              <a:rPr lang="de-DE"/>
              <a:pPr>
                <a:defRPr/>
              </a:pPr>
              <a:t>19.10.2022</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r>
              <a:rPr lang="de-DE"/>
              <a:t>Folie Nr. </a:t>
            </a:r>
            <a:fld id="{0CED1443-D994-48A8-B5A8-60D370FB8857}"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6016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Eine Ecke des Rechtecks abrunden 4"/>
          <p:cNvSpPr/>
          <p:nvPr userDrawn="1"/>
        </p:nvSpPr>
        <p:spPr>
          <a:xfrm rot="10800000" flipH="1">
            <a:off x="0" y="533400"/>
            <a:ext cx="2206625" cy="2827338"/>
          </a:xfrm>
          <a:prstGeom prst="round1Rect">
            <a:avLst>
              <a:gd name="adj" fmla="val 0"/>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6" name="Datumsplatzhalter 3"/>
          <p:cNvSpPr>
            <a:spLocks noGrp="1"/>
          </p:cNvSpPr>
          <p:nvPr>
            <p:ph type="dt" sz="half" idx="10"/>
          </p:nvPr>
        </p:nvSpPr>
        <p:spPr/>
        <p:txBody>
          <a:bodyPr/>
          <a:lstStyle>
            <a:lvl1pPr>
              <a:defRPr/>
            </a:lvl1pPr>
          </a:lstStyle>
          <a:p>
            <a:pPr>
              <a:defRPr/>
            </a:pPr>
            <a:r>
              <a:rPr lang="de-DE"/>
              <a:t>Datum: </a:t>
            </a:r>
            <a:fld id="{453D775C-CFB4-4EEB-983F-7616A4FB0E53}" type="datetime1">
              <a:rPr lang="de-DE"/>
              <a:pPr>
                <a:defRPr/>
              </a:pPr>
              <a:t>19.10.2022</a:t>
            </a:fld>
            <a:endParaRPr lang="de-DE"/>
          </a:p>
        </p:txBody>
      </p:sp>
      <p:sp>
        <p:nvSpPr>
          <p:cNvPr id="7" name="Fußzeilenplatzhalter 4"/>
          <p:cNvSpPr>
            <a:spLocks noGrp="1"/>
          </p:cNvSpPr>
          <p:nvPr>
            <p:ph type="ftr" sz="quarter" idx="11"/>
          </p:nvPr>
        </p:nvSpPr>
        <p:spPr/>
        <p:txBody>
          <a:bodyPr/>
          <a:lstStyle>
            <a:lvl1pPr>
              <a:defRPr/>
            </a:lvl1pPr>
          </a:lstStyle>
          <a:p>
            <a:pPr>
              <a:defRPr/>
            </a:pPr>
            <a:endParaRPr lang="de-DE"/>
          </a:p>
        </p:txBody>
      </p:sp>
      <p:sp>
        <p:nvSpPr>
          <p:cNvPr id="8" name="Foliennummernplatzhalter 5"/>
          <p:cNvSpPr>
            <a:spLocks noGrp="1"/>
          </p:cNvSpPr>
          <p:nvPr>
            <p:ph type="sldNum" sz="quarter" idx="12"/>
          </p:nvPr>
        </p:nvSpPr>
        <p:spPr/>
        <p:txBody>
          <a:bodyPr/>
          <a:lstStyle>
            <a:lvl1pPr>
              <a:defRPr/>
            </a:lvl1pPr>
          </a:lstStyle>
          <a:p>
            <a:pPr>
              <a:defRPr/>
            </a:pPr>
            <a:r>
              <a:rPr lang="de-DE"/>
              <a:t>Folie Nr. </a:t>
            </a:r>
            <a:fld id="{20AA16D0-CBF0-40F6-A650-112172881620}"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A069A356-01F9-492E-8B2C-9DADE652C1E8}" type="datetime1">
              <a:rPr lang="de-DE"/>
              <a:pPr>
                <a:defRPr/>
              </a:pPr>
              <a:t>19.10.2022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E8108F3B-89ED-404A-A36F-9507C3DB21FF}"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9412F293-5C26-4E9D-9411-7E51111C13C6}" type="datetime1">
              <a:rPr lang="de-DE"/>
              <a:pPr>
                <a:defRPr/>
              </a:pPr>
              <a:t>19.10.2022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FDD64FFE-B078-406C-82CE-53DF2019F720}"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C21041AF-0005-4173-9E30-0B31DAA462A5}" type="datetime1">
              <a:rPr lang="de-DE"/>
              <a:pPr>
                <a:defRPr/>
              </a:pPr>
              <a:t>19.10.2022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850D045D-2938-4548-9763-6BBD51C66559}"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8E78F66B-DE10-4D95-8F71-C97073D5BC32}" type="datetime1">
              <a:rPr lang="de-DE"/>
              <a:pPr>
                <a:defRPr/>
              </a:pPr>
              <a:t>19.10.2022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394DDC10-961A-4CDB-91E4-D53E56DD2C31}"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857224" y="2500306"/>
            <a:ext cx="760097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p:txBody>
          <a:bodyPr/>
          <a:lstStyle>
            <a:lvl1pPr>
              <a:defRPr/>
            </a:lvl1pPr>
          </a:lstStyle>
          <a:p>
            <a:pPr>
              <a:defRPr/>
            </a:pPr>
            <a:r>
              <a:rPr lang="de-DE"/>
              <a:t>Datum: </a:t>
            </a:r>
            <a:fld id="{DA4F35C8-33D2-4AEF-A849-A2DAF59E455D}" type="datetime1">
              <a:rPr lang="de-DE"/>
              <a:pPr>
                <a:defRPr/>
              </a:pPr>
              <a:t>19.10.2022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r>
              <a:rPr lang="de-DE"/>
              <a:t>Folie Nr. </a:t>
            </a:r>
            <a:fld id="{A4D0E111-429D-4133-80C6-DE6EF71E8C9F}"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ter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xfrm>
            <a:off x="1285852" y="2071678"/>
            <a:ext cx="3500462" cy="3429023"/>
          </a:xfrm>
        </p:spPr>
        <p:txBody>
          <a:bodyPr>
            <a:normAutofit/>
          </a:bodyPr>
          <a:lstStyle>
            <a:lvl1pPr>
              <a:lnSpc>
                <a:spcPct val="120000"/>
              </a:lnSpc>
              <a:buFont typeface="Arial" pitchFamily="34" charset="0"/>
              <a:buChar char="•"/>
              <a:defRPr sz="1600">
                <a:latin typeface="Arial Narrow" pitchFamily="34" charset="0"/>
              </a:defRPr>
            </a:lvl1pPr>
            <a:lvl2pPr>
              <a:defRPr sz="16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1285852" y="1285868"/>
            <a:ext cx="5429288" cy="428611"/>
          </a:xfrm>
        </p:spPr>
        <p:txBody>
          <a:bodyPr/>
          <a:lstStyle>
            <a:lvl1pPr>
              <a:buNone/>
              <a:defRPr sz="2200" b="1">
                <a:latin typeface="Arial Narrow" pitchFamily="34" charset="0"/>
              </a:defRPr>
            </a:lvl1pPr>
          </a:lstStyle>
          <a:p>
            <a:pPr lvl="0"/>
            <a:r>
              <a:rPr lang="de-DE"/>
              <a:t>Textmasterformate durch Klicken bearbeiten</a:t>
            </a:r>
          </a:p>
        </p:txBody>
      </p:sp>
      <p:sp>
        <p:nvSpPr>
          <p:cNvPr id="10" name="Inhaltsplatzhalter 9"/>
          <p:cNvSpPr>
            <a:spLocks noGrp="1"/>
          </p:cNvSpPr>
          <p:nvPr>
            <p:ph sz="quarter" idx="14"/>
          </p:nvPr>
        </p:nvSpPr>
        <p:spPr>
          <a:xfrm>
            <a:off x="4964909" y="2071678"/>
            <a:ext cx="3500462" cy="3429000"/>
          </a:xfrm>
        </p:spPr>
        <p:txBody>
          <a:bodyPr>
            <a:normAutofit/>
          </a:bodyPr>
          <a:lstStyle>
            <a:lvl1pPr>
              <a:lnSpc>
                <a:spcPct val="120000"/>
              </a:lnSpc>
              <a:defRPr sz="1400">
                <a:latin typeface="Arial Narrow" pitchFamily="34" charset="0"/>
              </a:defRPr>
            </a:lvl1pPr>
            <a:lvl2pPr>
              <a:lnSpc>
                <a:spcPct val="120000"/>
              </a:lnSpc>
              <a:defRPr sz="1400">
                <a:latin typeface="Arial Narrow" pitchFamily="34" charset="0"/>
              </a:defRPr>
            </a:lvl2pPr>
            <a:lvl3pPr>
              <a:lnSpc>
                <a:spcPct val="120000"/>
              </a:lnSpc>
              <a:defRPr sz="1400">
                <a:latin typeface="Arial Narrow" pitchFamily="34" charset="0"/>
              </a:defRPr>
            </a:lvl3pPr>
            <a:lvl4pPr>
              <a:lnSpc>
                <a:spcPct val="120000"/>
              </a:lnSpc>
              <a:defRPr sz="1400">
                <a:latin typeface="Arial Narrow" pitchFamily="34" charset="0"/>
              </a:defRPr>
            </a:lvl4pPr>
            <a:lvl5pPr>
              <a:lnSpc>
                <a:spcPct val="120000"/>
              </a:lnSpc>
              <a:defRPr sz="1400">
                <a:latin typeface="Arial Narrow"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3"/>
          <p:cNvSpPr>
            <a:spLocks noGrp="1"/>
          </p:cNvSpPr>
          <p:nvPr>
            <p:ph type="dt" sz="half" idx="15"/>
          </p:nvPr>
        </p:nvSpPr>
        <p:spPr/>
        <p:txBody>
          <a:bodyPr/>
          <a:lstStyle>
            <a:lvl1pPr>
              <a:defRPr/>
            </a:lvl1pPr>
          </a:lstStyle>
          <a:p>
            <a:pPr>
              <a:defRPr/>
            </a:pPr>
            <a:fld id="{F29815B5-1A43-43CE-8D9E-4F9495BDA564}" type="datetime1">
              <a:rPr lang="de-DE"/>
              <a:pPr>
                <a:defRPr/>
              </a:pPr>
              <a:t>19.10.2022</a:t>
            </a:fld>
            <a:endParaRPr lang="de-DE"/>
          </a:p>
        </p:txBody>
      </p:sp>
      <p:sp>
        <p:nvSpPr>
          <p:cNvPr id="7" name="Fußzeilenplatzhalter 4"/>
          <p:cNvSpPr>
            <a:spLocks noGrp="1"/>
          </p:cNvSpPr>
          <p:nvPr>
            <p:ph type="ftr" sz="quarter" idx="16"/>
          </p:nvPr>
        </p:nvSpPr>
        <p:spPr/>
        <p:txBody>
          <a:bodyPr/>
          <a:lstStyle>
            <a:lvl1pPr>
              <a:defRPr/>
            </a:lvl1pPr>
          </a:lstStyle>
          <a:p>
            <a:pPr>
              <a:defRPr/>
            </a:pPr>
            <a:endParaRPr lang="de-DE"/>
          </a:p>
        </p:txBody>
      </p:sp>
      <p:sp>
        <p:nvSpPr>
          <p:cNvPr id="9" name="Foliennummernplatzhalter 5"/>
          <p:cNvSpPr>
            <a:spLocks noGrp="1"/>
          </p:cNvSpPr>
          <p:nvPr>
            <p:ph type="sldNum" sz="quarter" idx="17"/>
          </p:nvPr>
        </p:nvSpPr>
        <p:spPr/>
        <p:txBody>
          <a:bodyPr/>
          <a:lstStyle>
            <a:lvl1pPr>
              <a:defRPr/>
            </a:lvl1pPr>
          </a:lstStyle>
          <a:p>
            <a:pPr>
              <a:defRPr/>
            </a:pPr>
            <a:fld id="{98F5D831-DAA5-4A74-A36E-BF5F2DCA62DA}"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600200"/>
            <a:ext cx="8229600" cy="3900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4763"/>
            <a:ext cx="1042988" cy="182562"/>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Arial Narrow" pitchFamily="34" charset="0"/>
                <a:cs typeface="+mn-cs"/>
              </a:defRPr>
            </a:lvl1pPr>
          </a:lstStyle>
          <a:p>
            <a:pPr>
              <a:defRPr/>
            </a:pPr>
            <a:r>
              <a:rPr lang="de-DE"/>
              <a:t>Datum: </a:t>
            </a:r>
            <a:fld id="{5D7C65F5-1534-46B3-AC28-CE05AF78741D}" type="datetime1">
              <a:rPr lang="de-DE"/>
              <a:pPr>
                <a:defRPr/>
              </a:pPr>
              <a:t>19.10.2022</a:t>
            </a:fld>
            <a:endParaRPr lang="de-DE" dirty="0"/>
          </a:p>
        </p:txBody>
      </p:sp>
      <p:sp>
        <p:nvSpPr>
          <p:cNvPr id="5" name="Fußzeilenplatzhalter 4"/>
          <p:cNvSpPr>
            <a:spLocks noGrp="1"/>
          </p:cNvSpPr>
          <p:nvPr>
            <p:ph type="ftr" sz="quarter" idx="3"/>
          </p:nvPr>
        </p:nvSpPr>
        <p:spPr>
          <a:xfrm>
            <a:off x="457200" y="6538913"/>
            <a:ext cx="2133600" cy="180975"/>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Arial Narrow" pitchFamily="34" charset="0"/>
                <a:cs typeface="+mn-cs"/>
              </a:defRPr>
            </a:lvl1pPr>
          </a:lstStyle>
          <a:p>
            <a:pPr>
              <a:defRPr/>
            </a:pPr>
            <a:endParaRPr lang="de-DE"/>
          </a:p>
        </p:txBody>
      </p:sp>
      <p:sp>
        <p:nvSpPr>
          <p:cNvPr id="6" name="Foliennummernplatzhalter 5"/>
          <p:cNvSpPr>
            <a:spLocks noGrp="1"/>
          </p:cNvSpPr>
          <p:nvPr>
            <p:ph type="sldNum" sz="quarter" idx="4"/>
          </p:nvPr>
        </p:nvSpPr>
        <p:spPr>
          <a:xfrm>
            <a:off x="1524000" y="6354763"/>
            <a:ext cx="1066800" cy="182562"/>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Arial Narrow" pitchFamily="34" charset="0"/>
                <a:cs typeface="+mn-cs"/>
              </a:defRPr>
            </a:lvl1pPr>
          </a:lstStyle>
          <a:p>
            <a:pPr>
              <a:defRPr/>
            </a:pPr>
            <a:r>
              <a:rPr lang="de-DE"/>
              <a:t>Folie Nr. </a:t>
            </a:r>
            <a:fld id="{D877956C-D146-401B-A0B6-5557AC0AD151}" type="slidenum">
              <a:rPr lang="de-DE"/>
              <a:pPr>
                <a:defRPr/>
              </a:pPr>
              <a:t>‹Nr.›</a:t>
            </a:fld>
            <a:endParaRPr lang="de-DE" dirty="0"/>
          </a:p>
        </p:txBody>
      </p:sp>
      <p:sp>
        <p:nvSpPr>
          <p:cNvPr id="7" name="Rechteck 6"/>
          <p:cNvSpPr/>
          <p:nvPr userDrawn="1"/>
        </p:nvSpPr>
        <p:spPr>
          <a:xfrm>
            <a:off x="0" y="-76200"/>
            <a:ext cx="9144000" cy="601200"/>
          </a:xfrm>
          <a:prstGeom prst="rect">
            <a:avLst/>
          </a:prstGeom>
          <a:effectLst>
            <a:outerShdw blurRad="50800" dist="38100" dir="5400000">
              <a:srgbClr val="000000">
                <a:alpha val="43000"/>
              </a:srgbClr>
            </a:outerShd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de-DE"/>
          </a:p>
        </p:txBody>
      </p:sp>
      <p:pic>
        <p:nvPicPr>
          <p:cNvPr id="1031" name="Bild 23" descr="JGU-Logo_farbe.wmf"/>
          <p:cNvPicPr>
            <a:picLocks noChangeAspect="1"/>
          </p:cNvPicPr>
          <p:nvPr userDrawn="1"/>
        </p:nvPicPr>
        <p:blipFill>
          <a:blip r:embed="rId14"/>
          <a:srcRect/>
          <a:stretch>
            <a:fillRect/>
          </a:stretch>
        </p:blipFill>
        <p:spPr bwMode="auto">
          <a:xfrm>
            <a:off x="6807200" y="5270500"/>
            <a:ext cx="2336800" cy="1587500"/>
          </a:xfrm>
          <a:prstGeom prst="rect">
            <a:avLst/>
          </a:prstGeom>
          <a:noFill/>
          <a:ln w="9525">
            <a:noFill/>
            <a:miter lim="800000"/>
            <a:headEnd/>
            <a:tailEnd/>
          </a:ln>
        </p:spPr>
      </p:pic>
      <p:sp>
        <p:nvSpPr>
          <p:cNvPr id="1032" name="Titelplatzhalter 1"/>
          <p:cNvSpPr>
            <a:spLocks noGrp="1"/>
          </p:cNvSpPr>
          <p:nvPr>
            <p:ph type="title"/>
          </p:nvPr>
        </p:nvSpPr>
        <p:spPr bwMode="auto">
          <a:xfrm>
            <a:off x="457200" y="0"/>
            <a:ext cx="8472488" cy="428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Mastertitelformat bearbeiten</a:t>
            </a:r>
          </a:p>
        </p:txBody>
      </p:sp>
      <p:cxnSp>
        <p:nvCxnSpPr>
          <p:cNvPr id="9" name="Gerade Verbindung 8"/>
          <p:cNvCxnSpPr/>
          <p:nvPr userDrawn="1"/>
        </p:nvCxnSpPr>
        <p:spPr>
          <a:xfrm flipV="1">
            <a:off x="457200" y="6354763"/>
            <a:ext cx="21336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0" r:id="rId8"/>
    <p:sldLayoutId id="2147483668" r:id="rId9"/>
    <p:sldLayoutId id="2147483669" r:id="rId10"/>
    <p:sldLayoutId id="2147483670" r:id="rId11"/>
    <p:sldLayoutId id="2147483671" r:id="rId12"/>
  </p:sldLayoutIdLst>
  <p:hf hdr="0"/>
  <p:txStyles>
    <p:titleStyle>
      <a:lvl1pPr algn="l" defTabSz="457200" rtl="0" eaLnBrk="0" fontAlgn="base" hangingPunct="0">
        <a:spcBef>
          <a:spcPct val="0"/>
        </a:spcBef>
        <a:spcAft>
          <a:spcPct val="0"/>
        </a:spcAft>
        <a:defRPr sz="2500" kern="1200">
          <a:solidFill>
            <a:schemeClr val="bg1"/>
          </a:solidFill>
          <a:latin typeface="Arial Narrow" pitchFamily="34" charset="0"/>
          <a:ea typeface="+mj-ea"/>
          <a:cs typeface="+mj-cs"/>
        </a:defRPr>
      </a:lvl1pPr>
      <a:lvl2pPr algn="l" defTabSz="457200" rtl="0" eaLnBrk="0" fontAlgn="base" hangingPunct="0">
        <a:spcBef>
          <a:spcPct val="0"/>
        </a:spcBef>
        <a:spcAft>
          <a:spcPct val="0"/>
        </a:spcAft>
        <a:defRPr sz="2500">
          <a:solidFill>
            <a:schemeClr val="bg1"/>
          </a:solidFill>
          <a:latin typeface="Arial Narrow" pitchFamily="34" charset="0"/>
        </a:defRPr>
      </a:lvl2pPr>
      <a:lvl3pPr algn="l" defTabSz="457200" rtl="0" eaLnBrk="0" fontAlgn="base" hangingPunct="0">
        <a:spcBef>
          <a:spcPct val="0"/>
        </a:spcBef>
        <a:spcAft>
          <a:spcPct val="0"/>
        </a:spcAft>
        <a:defRPr sz="2500">
          <a:solidFill>
            <a:schemeClr val="bg1"/>
          </a:solidFill>
          <a:latin typeface="Arial Narrow" pitchFamily="34" charset="0"/>
        </a:defRPr>
      </a:lvl3pPr>
      <a:lvl4pPr algn="l" defTabSz="457200" rtl="0" eaLnBrk="0" fontAlgn="base" hangingPunct="0">
        <a:spcBef>
          <a:spcPct val="0"/>
        </a:spcBef>
        <a:spcAft>
          <a:spcPct val="0"/>
        </a:spcAft>
        <a:defRPr sz="2500">
          <a:solidFill>
            <a:schemeClr val="bg1"/>
          </a:solidFill>
          <a:latin typeface="Arial Narrow" pitchFamily="34" charset="0"/>
        </a:defRPr>
      </a:lvl4pPr>
      <a:lvl5pPr algn="l" defTabSz="457200" rtl="0" eaLnBrk="0" fontAlgn="base" hangingPunct="0">
        <a:spcBef>
          <a:spcPct val="0"/>
        </a:spcBef>
        <a:spcAft>
          <a:spcPct val="0"/>
        </a:spcAft>
        <a:defRPr sz="2500">
          <a:solidFill>
            <a:schemeClr val="bg1"/>
          </a:solidFill>
          <a:latin typeface="Arial Narrow" pitchFamily="34" charset="0"/>
        </a:defRPr>
      </a:lvl5pPr>
      <a:lvl6pPr marL="457200" algn="l" defTabSz="457200" rtl="0" fontAlgn="base">
        <a:spcBef>
          <a:spcPct val="0"/>
        </a:spcBef>
        <a:spcAft>
          <a:spcPct val="0"/>
        </a:spcAft>
        <a:defRPr sz="2500">
          <a:solidFill>
            <a:schemeClr val="bg1"/>
          </a:solidFill>
          <a:latin typeface="Arial Narrow" pitchFamily="34" charset="0"/>
        </a:defRPr>
      </a:lvl6pPr>
      <a:lvl7pPr marL="914400" algn="l" defTabSz="457200" rtl="0" fontAlgn="base">
        <a:spcBef>
          <a:spcPct val="0"/>
        </a:spcBef>
        <a:spcAft>
          <a:spcPct val="0"/>
        </a:spcAft>
        <a:defRPr sz="2500">
          <a:solidFill>
            <a:schemeClr val="bg1"/>
          </a:solidFill>
          <a:latin typeface="Arial Narrow" pitchFamily="34" charset="0"/>
        </a:defRPr>
      </a:lvl7pPr>
      <a:lvl8pPr marL="1371600" algn="l" defTabSz="457200" rtl="0" fontAlgn="base">
        <a:spcBef>
          <a:spcPct val="0"/>
        </a:spcBef>
        <a:spcAft>
          <a:spcPct val="0"/>
        </a:spcAft>
        <a:defRPr sz="2500">
          <a:solidFill>
            <a:schemeClr val="bg1"/>
          </a:solidFill>
          <a:latin typeface="Arial Narrow" pitchFamily="34" charset="0"/>
        </a:defRPr>
      </a:lvl8pPr>
      <a:lvl9pPr marL="1828800" algn="l" defTabSz="457200" rtl="0" fontAlgn="base">
        <a:spcBef>
          <a:spcPct val="0"/>
        </a:spcBef>
        <a:spcAft>
          <a:spcPct val="0"/>
        </a:spcAft>
        <a:defRPr sz="2500">
          <a:solidFill>
            <a:schemeClr val="bg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lms.uni-mainz.d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s://www.zdv.uni-mainz.de/telefonie-und-skype-for-business/"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s://www.zdv.uni-mainz.de/haeufige-fragen-zu-microsoft-teams-an-der-jgu/"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slavistik.uni-mainz.de/studienangebot/" TargetMode="External"/><Relationship Id="rId2" Type="http://schemas.openxmlformats.org/officeDocument/2006/relationships/hyperlink" Target="http://www.uni-mainz.de/studlehr/ordnungen.php"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lavistik.uni-mainz.de/"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www.info.jogustine.uni-mainz.de/" TargetMode="External"/><Relationship Id="rId2" Type="http://schemas.openxmlformats.org/officeDocument/2006/relationships/hyperlink" Target="https://jogustine.uni-mainz.de/" TargetMode="External"/><Relationship Id="rId1" Type="http://schemas.openxmlformats.org/officeDocument/2006/relationships/slideLayout" Target="../slideLayouts/slideLayout12.xml"/><Relationship Id="rId4" Type="http://schemas.openxmlformats.org/officeDocument/2006/relationships/hyperlink" Target="https://www.slavistik.uni-mainz.de/studienbuero/"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mailto:Studb05-Slav@uni-mainz.de" TargetMode="External"/><Relationship Id="rId2" Type="http://schemas.openxmlformats.org/officeDocument/2006/relationships/hyperlink" Target="https://www.slavistik.uni-mainz.de/studienbuero/"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slavistik.uni-mainz.de/professuren-mitarbeiter/" TargetMode="External"/><Relationship Id="rId2" Type="http://schemas.openxmlformats.org/officeDocument/2006/relationships/hyperlink" Target="https://www.slavistik.uni-mainz.de/studienfachberatung/"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mailto:slavistik@uni-mainz.de" TargetMode="External"/><Relationship Id="rId2" Type="http://schemas.openxmlformats.org/officeDocument/2006/relationships/hyperlink" Target="http://www.slavistik.uni-mainz.de/" TargetMode="External"/><Relationship Id="rId1" Type="http://schemas.openxmlformats.org/officeDocument/2006/relationships/slideLayout" Target="../slideLayouts/slideLayout12.xml"/><Relationship Id="rId6" Type="http://schemas.openxmlformats.org/officeDocument/2006/relationships/hyperlink" Target="https://www.slavistik.uni-mainz.de/fachschaft-slavistik/" TargetMode="External"/><Relationship Id="rId5" Type="http://schemas.openxmlformats.org/officeDocument/2006/relationships/hyperlink" Target="https://www.slavistik.uni-mainz.de/studienbuero/" TargetMode="External"/><Relationship Id="rId4" Type="http://schemas.openxmlformats.org/officeDocument/2006/relationships/hyperlink" Target="mailto:polonicum@uni-mainz.d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zdv.uni-mainz.de/kurse/" TargetMode="External"/><Relationship Id="rId2" Type="http://schemas.openxmlformats.org/officeDocument/2006/relationships/hyperlink" Target="https://www.ub.uni-mainz.de/fuehrungen/"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mailto:makarczy@uni-mainz.de" TargetMode="Externa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mailto:rybakov@uni-mainz.de" TargetMode="Externa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ctrTitle"/>
          </p:nvPr>
        </p:nvSpPr>
        <p:spPr>
          <a:xfrm>
            <a:off x="685800" y="0"/>
            <a:ext cx="7772400" cy="441325"/>
          </a:xfrm>
        </p:spPr>
        <p:txBody>
          <a:bodyPr/>
          <a:lstStyle/>
          <a:p>
            <a:pPr eaLnBrk="1" hangingPunct="1"/>
            <a:r>
              <a:rPr lang="de-DE" sz="2400" dirty="0">
                <a:latin typeface="Arial" charset="0"/>
                <a:cs typeface="Arial" charset="0"/>
              </a:rPr>
              <a:t>Einführungsveranstaltung Wintersemester 2022/23</a:t>
            </a:r>
          </a:p>
        </p:txBody>
      </p:sp>
      <p:sp>
        <p:nvSpPr>
          <p:cNvPr id="3" name="Untertitel 2"/>
          <p:cNvSpPr>
            <a:spLocks noGrp="1"/>
          </p:cNvSpPr>
          <p:nvPr>
            <p:ph type="subTitle" idx="1"/>
          </p:nvPr>
        </p:nvSpPr>
        <p:spPr>
          <a:xfrm>
            <a:off x="2628900" y="1484784"/>
            <a:ext cx="5829300" cy="3960439"/>
          </a:xfrm>
        </p:spPr>
        <p:txBody>
          <a:bodyPr rtlCol="0">
            <a:normAutofit lnSpcReduction="10000"/>
          </a:bodyPr>
          <a:lstStyle/>
          <a:p>
            <a:pPr algn="ctr" eaLnBrk="1" fontAlgn="auto" hangingPunct="1">
              <a:spcAft>
                <a:spcPts val="0"/>
              </a:spcAft>
              <a:buFont typeface="Arial"/>
              <a:buNone/>
              <a:defRPr/>
            </a:pPr>
            <a:r>
              <a:rPr lang="de-DE" sz="3900" dirty="0">
                <a:solidFill>
                  <a:srgbClr val="0A0365"/>
                </a:solidFill>
                <a:latin typeface="Arial" pitchFamily="34" charset="0"/>
                <a:cs typeface="Arial" pitchFamily="34" charset="0"/>
              </a:rPr>
              <a:t>Institut für Slavistik, Turkologie und </a:t>
            </a:r>
            <a:r>
              <a:rPr lang="de-DE" sz="3900" dirty="0" err="1">
                <a:solidFill>
                  <a:srgbClr val="0A0365"/>
                </a:solidFill>
                <a:latin typeface="Arial" pitchFamily="34" charset="0"/>
                <a:cs typeface="Arial" pitchFamily="34" charset="0"/>
              </a:rPr>
              <a:t>zirkumbaltische</a:t>
            </a:r>
            <a:r>
              <a:rPr lang="de-DE" sz="3900" dirty="0">
                <a:solidFill>
                  <a:srgbClr val="0A0365"/>
                </a:solidFill>
                <a:latin typeface="Arial" pitchFamily="34" charset="0"/>
                <a:cs typeface="Arial" pitchFamily="34" charset="0"/>
              </a:rPr>
              <a:t> Studien (</a:t>
            </a:r>
            <a:r>
              <a:rPr lang="de-DE" sz="3900" dirty="0" err="1">
                <a:solidFill>
                  <a:srgbClr val="0A0365"/>
                </a:solidFill>
                <a:latin typeface="Arial" pitchFamily="34" charset="0"/>
                <a:cs typeface="Arial" pitchFamily="34" charset="0"/>
              </a:rPr>
              <a:t>ISTziB</a:t>
            </a:r>
            <a:r>
              <a:rPr lang="de-DE" sz="3900" dirty="0">
                <a:solidFill>
                  <a:srgbClr val="0A0365"/>
                </a:solidFill>
                <a:latin typeface="Arial" pitchFamily="34" charset="0"/>
                <a:cs typeface="Arial" pitchFamily="34" charset="0"/>
              </a:rPr>
              <a:t>)</a:t>
            </a:r>
          </a:p>
          <a:p>
            <a:pPr algn="ctr" eaLnBrk="1" fontAlgn="auto" hangingPunct="1">
              <a:spcAft>
                <a:spcPts val="0"/>
              </a:spcAft>
              <a:buFont typeface="Arial"/>
              <a:buNone/>
              <a:defRPr/>
            </a:pPr>
            <a:endParaRPr lang="de-DE" sz="3600" dirty="0">
              <a:solidFill>
                <a:srgbClr val="0A0365"/>
              </a:solidFill>
              <a:latin typeface="Arial" pitchFamily="34" charset="0"/>
              <a:cs typeface="Arial" pitchFamily="34" charset="0"/>
            </a:endParaRPr>
          </a:p>
          <a:p>
            <a:pPr algn="ctr" eaLnBrk="1" fontAlgn="auto" hangingPunct="1">
              <a:spcAft>
                <a:spcPts val="0"/>
              </a:spcAft>
              <a:buFont typeface="Arial"/>
              <a:buNone/>
              <a:defRPr/>
            </a:pPr>
            <a:r>
              <a:rPr lang="de-DE" sz="4800" dirty="0">
                <a:solidFill>
                  <a:srgbClr val="0A0365"/>
                </a:solidFill>
                <a:latin typeface="Arial" pitchFamily="34" charset="0"/>
                <a:cs typeface="Arial" pitchFamily="34" charset="0"/>
              </a:rPr>
              <a:t>Abteilung </a:t>
            </a:r>
            <a:r>
              <a:rPr lang="de-DE" sz="4800" dirty="0" err="1">
                <a:solidFill>
                  <a:srgbClr val="0A0365"/>
                </a:solidFill>
                <a:latin typeface="Arial" pitchFamily="34" charset="0"/>
                <a:cs typeface="Arial" pitchFamily="34" charset="0"/>
              </a:rPr>
              <a:t>Slavistik</a:t>
            </a:r>
            <a:endParaRPr lang="de-DE" sz="4800" dirty="0">
              <a:solidFill>
                <a:srgbClr val="0A0365"/>
              </a:solidFill>
              <a:latin typeface="Arial" pitchFamily="34" charset="0"/>
              <a:cs typeface="Arial" pitchFamily="34" charset="0"/>
            </a:endParaRPr>
          </a:p>
          <a:p>
            <a:pPr eaLnBrk="1" fontAlgn="auto" hangingPunct="1">
              <a:spcAft>
                <a:spcPts val="0"/>
              </a:spcAft>
              <a:buFont typeface="Arial"/>
              <a:buNone/>
              <a:defRPr/>
            </a:pPr>
            <a:endParaRPr lang="de-DE" dirty="0"/>
          </a:p>
        </p:txBody>
      </p:sp>
      <p:sp>
        <p:nvSpPr>
          <p:cNvPr id="37890" name="AutoShape 2" descr="https://mail.uni-mainz.de/owa/service.svc/s/GetFileAttachment?id=AAMkADYwZmEzN2I2LTNmYTktNGM2Yy1iM2RhLTE4ZDQ0ZGE5ZGZlYgBGAAAAAABheeeB7bJzTbjz%2FIpwhc%2BhBwB9Qsq84M%2FCTY2OB3F9fR7vAAAA7yZYAABar1CSnBGERrSuH0MWCaYHAAFMWMY9AAABEgAQADjjNOn3yfZHr1FzK6Tkjas%3D&amp;X-OWA-CANARY=14ELeemuTEeTRV-oMjMKyYOapjHMX9MIk7YLGbfY47pTeLofXIRiFfiLIHfZX923fgGvqTUP_B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5" name="Grafik 4" descr="ISTziB_Image.png"/>
          <p:cNvPicPr>
            <a:picLocks noChangeAspect="1"/>
          </p:cNvPicPr>
          <p:nvPr/>
        </p:nvPicPr>
        <p:blipFill>
          <a:blip r:embed="rId3"/>
          <a:stretch>
            <a:fillRect/>
          </a:stretch>
        </p:blipFill>
        <p:spPr>
          <a:xfrm>
            <a:off x="4139952" y="5805264"/>
            <a:ext cx="1666667" cy="5904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2022/23</a:t>
            </a:r>
          </a:p>
        </p:txBody>
      </p:sp>
      <p:sp>
        <p:nvSpPr>
          <p:cNvPr id="3" name="Inhaltsplatzhalter 2"/>
          <p:cNvSpPr>
            <a:spLocks noGrp="1"/>
          </p:cNvSpPr>
          <p:nvPr>
            <p:ph idx="1"/>
          </p:nvPr>
        </p:nvSpPr>
        <p:spPr>
          <a:xfrm>
            <a:off x="1116013" y="1773238"/>
            <a:ext cx="7127875" cy="3871912"/>
          </a:xfrm>
        </p:spPr>
        <p:txBody>
          <a:bodyPr rtlCol="0">
            <a:normAutofit fontScale="77500" lnSpcReduction="20000"/>
          </a:bodyPr>
          <a:lstStyle/>
          <a:p>
            <a:pPr eaLnBrk="1" fontAlgn="auto" hangingPunct="1">
              <a:spcAft>
                <a:spcPts val="0"/>
              </a:spcAft>
              <a:defRPr/>
            </a:pPr>
            <a:r>
              <a:rPr lang="de-DE" sz="2800" dirty="0">
                <a:latin typeface="Arial" pitchFamily="34" charset="0"/>
                <a:cs typeface="Arial" pitchFamily="34" charset="0"/>
              </a:rPr>
              <a:t>Im </a:t>
            </a:r>
            <a:r>
              <a:rPr lang="de-DE" sz="2800" dirty="0" err="1">
                <a:latin typeface="Arial" pitchFamily="34" charset="0"/>
                <a:cs typeface="Arial" pitchFamily="34" charset="0"/>
              </a:rPr>
              <a:t>B.Ed</a:t>
            </a:r>
            <a:r>
              <a:rPr lang="de-DE" sz="2800" dirty="0">
                <a:latin typeface="Arial" pitchFamily="34" charset="0"/>
                <a:cs typeface="Arial" pitchFamily="34" charset="0"/>
              </a:rPr>
              <a:t>./</a:t>
            </a:r>
            <a:r>
              <a:rPr lang="de-DE" sz="2800" dirty="0" err="1">
                <a:latin typeface="Arial" pitchFamily="34" charset="0"/>
                <a:cs typeface="Arial" pitchFamily="34" charset="0"/>
              </a:rPr>
              <a:t>M.Ed</a:t>
            </a:r>
            <a:r>
              <a:rPr lang="de-DE" sz="2800" dirty="0">
                <a:latin typeface="Arial" pitchFamily="34" charset="0"/>
                <a:cs typeface="Arial" pitchFamily="34" charset="0"/>
              </a:rPr>
              <a:t>. wird Russisch in Kombination mit einem weiteren Lehramtsfach sowie dem Bereich Bildungswissenschaften</a:t>
            </a:r>
            <a:r>
              <a:rPr lang="de-DE" sz="3000" dirty="0">
                <a:latin typeface="Arial" pitchFamily="34" charset="0"/>
                <a:cs typeface="Arial" pitchFamily="34" charset="0"/>
              </a:rPr>
              <a:t> studiert. </a:t>
            </a:r>
          </a:p>
          <a:p>
            <a:pPr eaLnBrk="1" fontAlgn="auto" hangingPunct="1">
              <a:spcAft>
                <a:spcPts val="0"/>
              </a:spcAft>
              <a:buFont typeface="Arial" pitchFamily="34" charset="0"/>
              <a:buNone/>
              <a:defRPr/>
            </a:pPr>
            <a:endParaRPr lang="de-DE" sz="1100" dirty="0">
              <a:latin typeface="Arial" pitchFamily="34" charset="0"/>
              <a:cs typeface="Arial" pitchFamily="34" charset="0"/>
            </a:endParaRPr>
          </a:p>
          <a:p>
            <a:pPr eaLnBrk="1" fontAlgn="auto" hangingPunct="1">
              <a:spcAft>
                <a:spcPts val="0"/>
              </a:spcAft>
              <a:defRPr/>
            </a:pPr>
            <a:r>
              <a:rPr lang="de-DE" sz="2800" dirty="0">
                <a:latin typeface="Arial" pitchFamily="34" charset="0"/>
                <a:cs typeface="Arial" pitchFamily="34" charset="0"/>
              </a:rPr>
              <a:t>Die Berufsqualifikation für eine Lehrtätigkeit an Schulen erfolgt erst durch den entsprechenden Masterabschluss (</a:t>
            </a:r>
            <a:r>
              <a:rPr lang="de-DE" sz="2800" dirty="0" err="1">
                <a:latin typeface="Arial" pitchFamily="34" charset="0"/>
                <a:cs typeface="Arial" pitchFamily="34" charset="0"/>
              </a:rPr>
              <a:t>M.Ed</a:t>
            </a:r>
            <a:r>
              <a:rPr lang="de-DE" sz="2800" dirty="0">
                <a:latin typeface="Arial" pitchFamily="34" charset="0"/>
                <a:cs typeface="Arial" pitchFamily="34" charset="0"/>
              </a:rPr>
              <a:t>.).</a:t>
            </a:r>
          </a:p>
          <a:p>
            <a:pPr marL="0" indent="0" eaLnBrk="1" fontAlgn="auto" hangingPunct="1">
              <a:spcAft>
                <a:spcPts val="0"/>
              </a:spcAft>
              <a:buFont typeface="Arial" pitchFamily="34" charset="0"/>
              <a:buNone/>
              <a:defRPr/>
            </a:pPr>
            <a:endParaRPr lang="de-DE" sz="1200" dirty="0">
              <a:latin typeface="Arial" pitchFamily="34" charset="0"/>
              <a:cs typeface="Arial" pitchFamily="34" charset="0"/>
            </a:endParaRPr>
          </a:p>
          <a:p>
            <a:pPr eaLnBrk="1" fontAlgn="auto" hangingPunct="1">
              <a:spcAft>
                <a:spcPts val="0"/>
              </a:spcAft>
              <a:defRPr/>
            </a:pPr>
            <a:r>
              <a:rPr lang="de-DE" sz="2800" dirty="0">
                <a:latin typeface="Arial" pitchFamily="34" charset="0"/>
                <a:cs typeface="Arial" pitchFamily="34" charset="0"/>
              </a:rPr>
              <a:t>Es gibt daneben für Studierende mit zwei anderen Lehramtsfächern die Möglichkeit, Russisch als Erweiterungsfach zu studieren. </a:t>
            </a:r>
          </a:p>
          <a:p>
            <a:pPr marL="0" indent="0" eaLnBrk="1" fontAlgn="auto" hangingPunct="1">
              <a:spcAft>
                <a:spcPts val="0"/>
              </a:spcAft>
              <a:buFont typeface="Arial" pitchFamily="34" charset="0"/>
              <a:buNone/>
              <a:defRPr/>
            </a:pPr>
            <a:endParaRPr lang="de-DE" sz="1300" dirty="0">
              <a:latin typeface="Arial" pitchFamily="34" charset="0"/>
              <a:cs typeface="Arial" pitchFamily="34" charset="0"/>
            </a:endParaRPr>
          </a:p>
        </p:txBody>
      </p:sp>
      <p:sp>
        <p:nvSpPr>
          <p:cNvPr id="20483" name="Textplatzhalter 6"/>
          <p:cNvSpPr>
            <a:spLocks noGrp="1"/>
          </p:cNvSpPr>
          <p:nvPr>
            <p:ph type="body" sz="quarter" idx="13"/>
          </p:nvPr>
        </p:nvSpPr>
        <p:spPr>
          <a:xfrm>
            <a:off x="457200" y="857250"/>
            <a:ext cx="6257925" cy="771525"/>
          </a:xfrm>
        </p:spPr>
        <p:txBody>
          <a:bodyPr/>
          <a:lstStyle/>
          <a:p>
            <a:pPr eaLnBrk="1" hangingPunct="1"/>
            <a:r>
              <a:rPr lang="de-DE" sz="3600" dirty="0" err="1">
                <a:solidFill>
                  <a:srgbClr val="0A0365"/>
                </a:solidFill>
                <a:latin typeface="Arial" charset="0"/>
                <a:cs typeface="Arial" charset="0"/>
              </a:rPr>
              <a:t>B.Ed</a:t>
            </a:r>
            <a:r>
              <a:rPr lang="de-DE" sz="3600" dirty="0">
                <a:solidFill>
                  <a:srgbClr val="0A0365"/>
                </a:solidFill>
                <a:latin typeface="Arial" charset="0"/>
                <a:cs typeface="Arial" charset="0"/>
              </a:rPr>
              <a:t>. Russisch</a:t>
            </a:r>
            <a:endParaRPr lang="de-DE" sz="2000" dirty="0">
              <a:latin typeface="Arial"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2022/23</a:t>
            </a:r>
          </a:p>
        </p:txBody>
      </p:sp>
      <p:sp>
        <p:nvSpPr>
          <p:cNvPr id="19459" name="Inhaltsplatzhalter 2"/>
          <p:cNvSpPr>
            <a:spLocks noGrp="1"/>
          </p:cNvSpPr>
          <p:nvPr>
            <p:ph idx="1"/>
          </p:nvPr>
        </p:nvSpPr>
        <p:spPr>
          <a:xfrm>
            <a:off x="1116013" y="2060575"/>
            <a:ext cx="7127875" cy="3871913"/>
          </a:xfrm>
        </p:spPr>
        <p:txBody>
          <a:bodyPr>
            <a:normAutofit/>
          </a:bodyPr>
          <a:lstStyle/>
          <a:p>
            <a:pPr eaLnBrk="1" hangingPunct="1">
              <a:buFont typeface="Arial" charset="0"/>
              <a:buChar char="•"/>
              <a:defRPr/>
            </a:pPr>
            <a:endParaRPr lang="de-DE" sz="2600" dirty="0">
              <a:latin typeface="Arial" charset="0"/>
              <a:cs typeface="Arial" charset="0"/>
            </a:endParaRPr>
          </a:p>
          <a:p>
            <a:pPr eaLnBrk="1" hangingPunct="1">
              <a:buFont typeface="Arial" charset="0"/>
              <a:buChar char="•"/>
              <a:defRPr/>
            </a:pPr>
            <a:r>
              <a:rPr lang="de-DE" sz="2600" dirty="0">
                <a:latin typeface="Arial" charset="0"/>
                <a:cs typeface="Arial" charset="0"/>
              </a:rPr>
              <a:t>Die Regelstudienzeit beträgt 6 Semester.</a:t>
            </a:r>
          </a:p>
          <a:p>
            <a:pPr eaLnBrk="1" hangingPunct="1">
              <a:buFont typeface="Arial" charset="0"/>
              <a:buNone/>
              <a:defRPr/>
            </a:pPr>
            <a:endParaRPr lang="de-DE" sz="2600" dirty="0">
              <a:latin typeface="Arial" charset="0"/>
              <a:cs typeface="Arial" charset="0"/>
            </a:endParaRPr>
          </a:p>
          <a:p>
            <a:pPr eaLnBrk="1" hangingPunct="1">
              <a:buFont typeface="Arial" charset="0"/>
              <a:buChar char="•"/>
              <a:defRPr/>
            </a:pPr>
            <a:r>
              <a:rPr lang="de-DE" sz="2600" dirty="0">
                <a:latin typeface="Arial" charset="0"/>
                <a:cs typeface="Arial" charset="0"/>
              </a:rPr>
              <a:t>Im Anschluss werden die Masterstudiengänge M.A. bzw. </a:t>
            </a:r>
            <a:r>
              <a:rPr lang="de-DE" sz="2600" dirty="0" err="1">
                <a:latin typeface="Arial" charset="0"/>
                <a:cs typeface="Arial" charset="0"/>
              </a:rPr>
              <a:t>M.Ed</a:t>
            </a:r>
            <a:r>
              <a:rPr lang="de-DE" sz="2600" dirty="0">
                <a:latin typeface="Arial" charset="0"/>
                <a:cs typeface="Arial" charset="0"/>
              </a:rPr>
              <a:t>. angeboten.</a:t>
            </a:r>
          </a:p>
          <a:p>
            <a:pPr eaLnBrk="1" hangingPunct="1">
              <a:buFont typeface="Arial" charset="0"/>
              <a:buNone/>
              <a:defRPr/>
            </a:pPr>
            <a:endParaRPr lang="de-DE" sz="1400" dirty="0">
              <a:latin typeface="Arial" charset="0"/>
              <a:cs typeface="Arial" charset="0"/>
            </a:endParaRPr>
          </a:p>
        </p:txBody>
      </p:sp>
      <p:sp>
        <p:nvSpPr>
          <p:cNvPr id="21507" name="Textplatzhalter 6"/>
          <p:cNvSpPr>
            <a:spLocks noGrp="1"/>
          </p:cNvSpPr>
          <p:nvPr>
            <p:ph type="body" sz="quarter" idx="13"/>
          </p:nvPr>
        </p:nvSpPr>
        <p:spPr>
          <a:xfrm>
            <a:off x="179512" y="836712"/>
            <a:ext cx="8678168" cy="1630512"/>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err="1">
                <a:solidFill>
                  <a:srgbClr val="0A0365"/>
                </a:solidFill>
                <a:latin typeface="Arial" charset="0"/>
                <a:cs typeface="Arial" charset="0"/>
              </a:rPr>
              <a:t>B.Ed</a:t>
            </a:r>
            <a:r>
              <a:rPr lang="de-DE" sz="3600" dirty="0">
                <a:solidFill>
                  <a:srgbClr val="0A0365"/>
                </a:solidFill>
                <a:latin typeface="Arial" charset="0"/>
                <a:cs typeface="Arial" charset="0"/>
              </a:rPr>
              <a:t>. Russisch: </a:t>
            </a:r>
            <a:endParaRPr lang="de-DE" sz="3000" dirty="0">
              <a:latin typeface="Arial" charset="0"/>
              <a:cs typeface="Arial" charset="0"/>
            </a:endParaRPr>
          </a:p>
          <a:p>
            <a:pPr eaLnBrk="1" hangingPunct="1"/>
            <a:endParaRPr lang="de-DE" sz="3000" dirty="0">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2022/23</a:t>
            </a:r>
          </a:p>
        </p:txBody>
      </p:sp>
      <p:sp>
        <p:nvSpPr>
          <p:cNvPr id="22530" name="Inhaltsplatzhalter 2"/>
          <p:cNvSpPr>
            <a:spLocks noGrp="1"/>
          </p:cNvSpPr>
          <p:nvPr>
            <p:ph idx="1"/>
          </p:nvPr>
        </p:nvSpPr>
        <p:spPr>
          <a:xfrm>
            <a:off x="457200" y="2109788"/>
            <a:ext cx="7571184" cy="4111004"/>
          </a:xfrm>
        </p:spPr>
        <p:txBody>
          <a:bodyPr>
            <a:normAutofit fontScale="92500" lnSpcReduction="10000"/>
          </a:bodyPr>
          <a:lstStyle/>
          <a:p>
            <a:pPr eaLnBrk="1" hangingPunct="1">
              <a:buFont typeface="Arial" charset="0"/>
              <a:buChar char="•"/>
            </a:pPr>
            <a:r>
              <a:rPr lang="de-DE" sz="2400" b="1" dirty="0">
                <a:latin typeface="Arial" charset="0"/>
                <a:cs typeface="Arial" charset="0"/>
              </a:rPr>
              <a:t>Kernfach</a:t>
            </a:r>
            <a:r>
              <a:rPr lang="de-DE" sz="2400" dirty="0">
                <a:latin typeface="Arial" charset="0"/>
                <a:cs typeface="Arial" charset="0"/>
              </a:rPr>
              <a:t>: </a:t>
            </a:r>
          </a:p>
          <a:p>
            <a:pPr lvl="1" eaLnBrk="1" hangingPunct="1"/>
            <a:r>
              <a:rPr lang="de-DE" sz="2400" dirty="0">
                <a:latin typeface="Arial" charset="0"/>
                <a:cs typeface="Arial" charset="0"/>
              </a:rPr>
              <a:t>Zu Studienbeginn erfolgt die Entscheidung über die </a:t>
            </a:r>
            <a:r>
              <a:rPr lang="de-DE" sz="2400" b="1" dirty="0">
                <a:latin typeface="Arial" charset="0"/>
                <a:cs typeface="Arial" charset="0"/>
              </a:rPr>
              <a:t>Schwerpunktsprache</a:t>
            </a:r>
            <a:r>
              <a:rPr lang="de-DE" sz="2400" dirty="0">
                <a:latin typeface="Arial" charset="0"/>
                <a:cs typeface="Arial" charset="0"/>
              </a:rPr>
              <a:t>: Russisch oder Polnisch</a:t>
            </a:r>
          </a:p>
          <a:p>
            <a:pPr lvl="1" eaLnBrk="1" hangingPunct="1"/>
            <a:r>
              <a:rPr lang="de-DE" sz="2400" dirty="0">
                <a:latin typeface="Arial" charset="0"/>
                <a:cs typeface="Arial" charset="0"/>
              </a:rPr>
              <a:t>Die Wahl der </a:t>
            </a:r>
            <a:r>
              <a:rPr lang="de-DE" sz="2400" b="1" dirty="0">
                <a:latin typeface="Arial" charset="0"/>
                <a:cs typeface="Arial" charset="0"/>
              </a:rPr>
              <a:t>Zweitsprache</a:t>
            </a:r>
            <a:r>
              <a:rPr lang="de-DE" sz="2400" dirty="0">
                <a:latin typeface="Arial" charset="0"/>
                <a:cs typeface="Arial" charset="0"/>
              </a:rPr>
              <a:t> erfolgt in der Regel zum dritten Semester: je nach Schwerpunktsprache ist das: Polnisch, Russisch, Tschechisch oder Bosnisch/Kroatisch/Serbisch (Intensivkurse vor Semesterbeginn!) oder Finnisch, Lettisch, Litauisch</a:t>
            </a:r>
          </a:p>
          <a:p>
            <a:pPr lvl="1" eaLnBrk="1" hangingPunct="1"/>
            <a:r>
              <a:rPr lang="de-DE" sz="2400" dirty="0">
                <a:latin typeface="Arial" charset="0"/>
                <a:cs typeface="Arial" charset="0"/>
              </a:rPr>
              <a:t>Je nach </a:t>
            </a:r>
            <a:r>
              <a:rPr lang="de-DE" sz="2400" b="1" dirty="0">
                <a:latin typeface="Arial" charset="0"/>
                <a:cs typeface="Arial" charset="0"/>
              </a:rPr>
              <a:t>Profilwahl</a:t>
            </a:r>
            <a:r>
              <a:rPr lang="de-DE" sz="2400" dirty="0">
                <a:latin typeface="Arial" charset="0"/>
                <a:cs typeface="Arial" charset="0"/>
              </a:rPr>
              <a:t> kommen ab dem 3. Semester Studienelemente aus der Osteuropäischen Geschichte oder der Allgemeinen und Vergleichenden Sprachwissenschaft hinzu.</a:t>
            </a:r>
          </a:p>
          <a:p>
            <a:pPr eaLnBrk="1" hangingPunct="1">
              <a:buFont typeface="Arial" charset="0"/>
              <a:buNone/>
            </a:pPr>
            <a:endParaRPr lang="de-DE" sz="1200" dirty="0">
              <a:latin typeface="Arial" charset="0"/>
              <a:cs typeface="Arial" charset="0"/>
            </a:endParaRP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a:solidFill>
                  <a:srgbClr val="0A0365"/>
                </a:solidFill>
                <a:latin typeface="Arial" charset="0"/>
                <a:cs typeface="Arial" charset="0"/>
              </a:rPr>
              <a:t>(Russistik/Polonistik)</a:t>
            </a:r>
            <a:endParaRPr lang="de-DE" sz="3200" dirty="0">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2022/23</a:t>
            </a:r>
          </a:p>
        </p:txBody>
      </p:sp>
      <p:sp>
        <p:nvSpPr>
          <p:cNvPr id="22530" name="Inhaltsplatzhalter 2"/>
          <p:cNvSpPr>
            <a:spLocks noGrp="1"/>
          </p:cNvSpPr>
          <p:nvPr>
            <p:ph idx="1"/>
          </p:nvPr>
        </p:nvSpPr>
        <p:spPr>
          <a:xfrm>
            <a:off x="457200" y="2109788"/>
            <a:ext cx="7571184" cy="4111004"/>
          </a:xfrm>
        </p:spPr>
        <p:txBody>
          <a:bodyPr>
            <a:normAutofit/>
          </a:bodyPr>
          <a:lstStyle/>
          <a:p>
            <a:pPr eaLnBrk="1" hangingPunct="1">
              <a:buFont typeface="Arial" charset="0"/>
              <a:buNone/>
            </a:pPr>
            <a:endParaRPr lang="de-DE" sz="1200" dirty="0">
              <a:latin typeface="Arial" charset="0"/>
              <a:cs typeface="Arial" charset="0"/>
            </a:endParaRPr>
          </a:p>
          <a:p>
            <a:pPr eaLnBrk="1" hangingPunct="1">
              <a:buFont typeface="Arial" charset="0"/>
              <a:buChar char="•"/>
            </a:pPr>
            <a:r>
              <a:rPr lang="de-DE" sz="2400" b="1" dirty="0" err="1">
                <a:latin typeface="Arial" charset="0"/>
                <a:cs typeface="Arial" charset="0"/>
              </a:rPr>
              <a:t>Beifach</a:t>
            </a:r>
            <a:r>
              <a:rPr lang="de-DE" sz="2400" dirty="0">
                <a:latin typeface="Arial" charset="0"/>
                <a:cs typeface="Arial" charset="0"/>
              </a:rPr>
              <a:t>:</a:t>
            </a:r>
          </a:p>
          <a:p>
            <a:pPr lvl="1" eaLnBrk="1" hangingPunct="1"/>
            <a:r>
              <a:rPr lang="de-DE" sz="2400" dirty="0">
                <a:latin typeface="Arial" charset="0"/>
                <a:cs typeface="Arial" charset="0"/>
              </a:rPr>
              <a:t>Zu Studienbeginn erfolgt die Entscheidung über die </a:t>
            </a:r>
            <a:r>
              <a:rPr lang="de-DE" sz="2400" b="1" dirty="0">
                <a:latin typeface="Arial" charset="0"/>
                <a:cs typeface="Arial" charset="0"/>
              </a:rPr>
              <a:t>Schwerpunktsprache</a:t>
            </a:r>
            <a:r>
              <a:rPr lang="de-DE" sz="2400" dirty="0">
                <a:latin typeface="Arial" charset="0"/>
                <a:cs typeface="Arial" charset="0"/>
              </a:rPr>
              <a:t>: Russisch oder Polnisch.</a:t>
            </a:r>
          </a:p>
          <a:p>
            <a:pPr lvl="1" eaLnBrk="1" hangingPunct="1"/>
            <a:r>
              <a:rPr lang="de-DE" sz="2400" dirty="0">
                <a:latin typeface="Arial" charset="0"/>
                <a:cs typeface="Arial" charset="0"/>
              </a:rPr>
              <a:t>Je nach </a:t>
            </a:r>
            <a:r>
              <a:rPr lang="de-DE" sz="2400" b="1" dirty="0">
                <a:latin typeface="Arial" charset="0"/>
                <a:cs typeface="Arial" charset="0"/>
              </a:rPr>
              <a:t>Profilwahl</a:t>
            </a:r>
            <a:r>
              <a:rPr lang="de-DE" sz="2400" dirty="0">
                <a:latin typeface="Arial" charset="0"/>
                <a:cs typeface="Arial" charset="0"/>
              </a:rPr>
              <a:t> kommen ab dem 3. Semester Studienelemente aus der Osteuropäischen Geschichte oder der Allgemeinen und Vergleichenden Sprachwissenschaft hinzu.</a:t>
            </a:r>
          </a:p>
          <a:p>
            <a:pPr lvl="1" eaLnBrk="1" hangingPunct="1"/>
            <a:endParaRPr lang="de-DE" sz="2400" dirty="0">
              <a:latin typeface="Arial" charset="0"/>
              <a:cs typeface="Arial" charset="0"/>
            </a:endParaRP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a:solidFill>
                  <a:srgbClr val="0A0365"/>
                </a:solidFill>
                <a:latin typeface="Arial" charset="0"/>
                <a:cs typeface="Arial" charset="0"/>
              </a:rPr>
              <a:t>(Russistik/Polonistik)</a:t>
            </a:r>
            <a:endParaRPr lang="de-DE" sz="3200" dirty="0">
              <a:latin typeface="Arial" charset="0"/>
              <a:cs typeface="Arial" charset="0"/>
            </a:endParaRPr>
          </a:p>
        </p:txBody>
      </p:sp>
    </p:spTree>
    <p:extLst>
      <p:ext uri="{BB962C8B-B14F-4D97-AF65-F5344CB8AC3E}">
        <p14:creationId xmlns:p14="http://schemas.microsoft.com/office/powerpoint/2010/main" val="139881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2022/23</a:t>
            </a:r>
          </a:p>
        </p:txBody>
      </p:sp>
      <p:sp>
        <p:nvSpPr>
          <p:cNvPr id="22530" name="Inhaltsplatzhalter 2"/>
          <p:cNvSpPr>
            <a:spLocks noGrp="1"/>
          </p:cNvSpPr>
          <p:nvPr>
            <p:ph idx="1"/>
          </p:nvPr>
        </p:nvSpPr>
        <p:spPr>
          <a:xfrm>
            <a:off x="457200" y="2109788"/>
            <a:ext cx="7571184" cy="4111004"/>
          </a:xfrm>
        </p:spPr>
        <p:txBody>
          <a:bodyPr>
            <a:normAutofit/>
          </a:bodyPr>
          <a:lstStyle/>
          <a:p>
            <a:pPr eaLnBrk="1" hangingPunct="1">
              <a:buNone/>
            </a:pPr>
            <a:endParaRPr lang="de-DE" sz="2400" dirty="0">
              <a:latin typeface="Arial" charset="0"/>
              <a:cs typeface="Arial" charset="0"/>
            </a:endParaRPr>
          </a:p>
          <a:p>
            <a:pPr eaLnBrk="1" hangingPunct="1">
              <a:buNone/>
            </a:pPr>
            <a:r>
              <a:rPr lang="de-DE" sz="2400" dirty="0">
                <a:latin typeface="Arial" charset="0"/>
                <a:cs typeface="Arial" charset="0"/>
              </a:rPr>
              <a:t>Drei Bereiche:</a:t>
            </a:r>
          </a:p>
          <a:p>
            <a:pPr marL="457200" indent="-457200" eaLnBrk="1" hangingPunct="1">
              <a:buAutoNum type="arabicPeriod"/>
            </a:pPr>
            <a:r>
              <a:rPr lang="de-DE" sz="2400" dirty="0">
                <a:latin typeface="Arial" charset="0"/>
                <a:cs typeface="Arial" charset="0"/>
              </a:rPr>
              <a:t>Sprachpraxis</a:t>
            </a:r>
          </a:p>
          <a:p>
            <a:pPr marL="457200" indent="-457200" eaLnBrk="1" hangingPunct="1">
              <a:buAutoNum type="arabicPeriod"/>
            </a:pPr>
            <a:r>
              <a:rPr lang="de-DE" sz="2400" dirty="0">
                <a:latin typeface="Arial" charset="0"/>
                <a:cs typeface="Arial" charset="0"/>
              </a:rPr>
              <a:t>Fachwissenschaften (Sprach- und Literaturwissenschaft)</a:t>
            </a:r>
          </a:p>
          <a:p>
            <a:pPr marL="457200" indent="-457200" eaLnBrk="1" hangingPunct="1">
              <a:buAutoNum type="arabicPeriod"/>
            </a:pPr>
            <a:r>
              <a:rPr lang="de-DE" sz="2400" dirty="0">
                <a:latin typeface="Arial" charset="0"/>
                <a:cs typeface="Arial" charset="0"/>
              </a:rPr>
              <a:t>Regionalstudien</a:t>
            </a: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a:solidFill>
                  <a:srgbClr val="0A0365"/>
                </a:solidFill>
                <a:latin typeface="Arial" charset="0"/>
                <a:cs typeface="Arial" charset="0"/>
              </a:rPr>
              <a:t>(Russistik/</a:t>
            </a:r>
            <a:r>
              <a:rPr lang="de-DE" sz="3600" dirty="0" err="1">
                <a:solidFill>
                  <a:srgbClr val="0A0365"/>
                </a:solidFill>
                <a:latin typeface="Arial" charset="0"/>
                <a:cs typeface="Arial" charset="0"/>
              </a:rPr>
              <a:t>Polonistik</a:t>
            </a:r>
            <a:r>
              <a:rPr lang="de-DE" sz="3600" dirty="0">
                <a:solidFill>
                  <a:srgbClr val="0A0365"/>
                </a:solidFill>
                <a:latin typeface="Arial" charset="0"/>
                <a:cs typeface="Arial" charset="0"/>
              </a:rPr>
              <a:t>) – Fachinhalte </a:t>
            </a:r>
            <a:endParaRPr lang="de-DE" sz="3200" dirty="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lstStyle/>
          <a:p>
            <a:pPr eaLnBrk="1" hangingPunct="1"/>
            <a:r>
              <a:rPr lang="de-DE" sz="2400" dirty="0">
                <a:latin typeface="Arial" charset="0"/>
                <a:cs typeface="Arial" charset="0"/>
              </a:rPr>
              <a:t>B.A. Slavistik/Osteuropastudien – Fachinhalte </a:t>
            </a:r>
          </a:p>
        </p:txBody>
      </p:sp>
      <p:sp>
        <p:nvSpPr>
          <p:cNvPr id="23554" name="Inhaltsplatzhalter 2"/>
          <p:cNvSpPr>
            <a:spLocks noGrp="1"/>
          </p:cNvSpPr>
          <p:nvPr>
            <p:ph idx="1"/>
          </p:nvPr>
        </p:nvSpPr>
        <p:spPr>
          <a:xfrm>
            <a:off x="1116013" y="1916113"/>
            <a:ext cx="7127875" cy="4016375"/>
          </a:xfrm>
        </p:spPr>
        <p:txBody>
          <a:bodyPr/>
          <a:lstStyle/>
          <a:p>
            <a:pPr eaLnBrk="1" hangingPunct="1">
              <a:buFont typeface="Arial" charset="0"/>
              <a:buChar char="•"/>
            </a:pPr>
            <a:r>
              <a:rPr lang="de-DE" sz="2600" dirty="0">
                <a:latin typeface="Arial" charset="0"/>
                <a:cs typeface="Arial" charset="0"/>
              </a:rPr>
              <a:t>Bis zum B.A.-Abschluss sollen sehr gute Kenntnisse der Schwerpunktsprache erreicht werden. </a:t>
            </a:r>
          </a:p>
          <a:p>
            <a:pPr eaLnBrk="1" hangingPunct="1">
              <a:buFont typeface="Arial" charset="0"/>
              <a:buChar char="•"/>
            </a:pPr>
            <a:r>
              <a:rPr lang="de-DE" sz="2600" dirty="0">
                <a:latin typeface="Arial" charset="0"/>
                <a:cs typeface="Arial" charset="0"/>
              </a:rPr>
              <a:t>Im Kernfach werden Grundkenntnisse der Zweitsprache erworben.</a:t>
            </a:r>
          </a:p>
          <a:p>
            <a:pPr eaLnBrk="1" hangingPunct="1">
              <a:buFont typeface="Arial" charset="0"/>
              <a:buNone/>
            </a:pPr>
            <a:endParaRPr lang="de-DE" sz="1200" dirty="0">
              <a:latin typeface="Arial" charset="0"/>
              <a:cs typeface="Arial" charset="0"/>
            </a:endParaRPr>
          </a:p>
          <a:p>
            <a:pPr lvl="1" eaLnBrk="1" hangingPunct="1"/>
            <a:endParaRPr lang="de-DE" sz="2600" dirty="0">
              <a:latin typeface="Arial" charset="0"/>
              <a:cs typeface="Arial" charset="0"/>
            </a:endParaRPr>
          </a:p>
        </p:txBody>
      </p:sp>
      <p:sp>
        <p:nvSpPr>
          <p:cNvPr id="23555" name="Textplatzhalter 6"/>
          <p:cNvSpPr>
            <a:spLocks noGrp="1"/>
          </p:cNvSpPr>
          <p:nvPr>
            <p:ph type="body" sz="quarter" idx="13"/>
          </p:nvPr>
        </p:nvSpPr>
        <p:spPr>
          <a:xfrm>
            <a:off x="457200" y="765175"/>
            <a:ext cx="8075613" cy="1008063"/>
          </a:xfrm>
        </p:spPr>
        <p:txBody>
          <a:bodyPr/>
          <a:lstStyle/>
          <a:p>
            <a:pPr eaLnBrk="1" hangingPunct="1"/>
            <a:r>
              <a:rPr lang="de-DE" sz="3400">
                <a:solidFill>
                  <a:srgbClr val="0A0365"/>
                </a:solidFill>
                <a:latin typeface="Arial" charset="0"/>
                <a:cs typeface="Arial" charset="0"/>
              </a:rPr>
              <a:t>1. Sprachpraxis</a:t>
            </a:r>
            <a:endParaRPr lang="de-DE" sz="3400">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p:txBody>
          <a:bodyPr/>
          <a:lstStyle/>
          <a:p>
            <a:pPr eaLnBrk="1" hangingPunct="1"/>
            <a:r>
              <a:rPr lang="de-DE" sz="2400" dirty="0">
                <a:latin typeface="Arial" charset="0"/>
                <a:cs typeface="Arial" charset="0"/>
              </a:rPr>
              <a:t>B.A. Slavistik/Osteuropastudien – Fachinhalte </a:t>
            </a:r>
          </a:p>
        </p:txBody>
      </p:sp>
      <p:sp>
        <p:nvSpPr>
          <p:cNvPr id="36867" name="Inhaltsplatzhalter 2"/>
          <p:cNvSpPr>
            <a:spLocks noGrp="1"/>
          </p:cNvSpPr>
          <p:nvPr>
            <p:ph idx="1"/>
          </p:nvPr>
        </p:nvSpPr>
        <p:spPr>
          <a:xfrm>
            <a:off x="467136" y="1628800"/>
            <a:ext cx="7704856" cy="3911499"/>
          </a:xfrm>
        </p:spPr>
        <p:txBody>
          <a:bodyPr>
            <a:normAutofit fontScale="92500"/>
          </a:bodyPr>
          <a:lstStyle/>
          <a:p>
            <a:pPr eaLnBrk="1" hangingPunct="1">
              <a:buFont typeface="Arial" charset="0"/>
              <a:buChar char="•"/>
              <a:defRPr/>
            </a:pPr>
            <a:r>
              <a:rPr lang="de-DE" sz="2600" dirty="0">
                <a:latin typeface="Arial" charset="0"/>
                <a:cs typeface="Arial" charset="0"/>
              </a:rPr>
              <a:t>Grundlagen und Methoden der Literaturwissenschaft und Literaturgeschichte</a:t>
            </a:r>
            <a:endParaRPr lang="de-DE" sz="1200" dirty="0">
              <a:latin typeface="Arial" charset="0"/>
              <a:cs typeface="Arial" charset="0"/>
            </a:endParaRPr>
          </a:p>
          <a:p>
            <a:pPr eaLnBrk="1" hangingPunct="1">
              <a:buFont typeface="Arial" charset="0"/>
              <a:buChar char="•"/>
              <a:defRPr/>
            </a:pPr>
            <a:r>
              <a:rPr lang="de-DE" sz="2600" dirty="0">
                <a:latin typeface="Arial" charset="0"/>
                <a:cs typeface="Arial" charset="0"/>
              </a:rPr>
              <a:t>Grundlagen und Methoden der Sprachwissenschaft</a:t>
            </a:r>
          </a:p>
          <a:p>
            <a:pPr eaLnBrk="1" hangingPunct="1">
              <a:buFont typeface="Arial" charset="0"/>
              <a:buChar char="•"/>
              <a:defRPr/>
            </a:pPr>
            <a:r>
              <a:rPr lang="de-DE" sz="2600" dirty="0">
                <a:latin typeface="Arial" charset="0"/>
                <a:cs typeface="Arial" charset="0"/>
              </a:rPr>
              <a:t>Je nach Profilwahl: Grundlagen und übergreifende Themen und Methoden zu Geschichte (OEG) und allgemeiner Sprachwissenschaft</a:t>
            </a:r>
          </a:p>
          <a:p>
            <a:pPr eaLnBrk="1" hangingPunct="1">
              <a:buFont typeface="Arial" charset="0"/>
              <a:buChar char="•"/>
              <a:defRPr/>
            </a:pPr>
            <a:r>
              <a:rPr lang="de-DE" sz="2600" dirty="0">
                <a:latin typeface="Arial" charset="0"/>
                <a:cs typeface="Arial" charset="0"/>
              </a:rPr>
              <a:t>Überblickswissen und vertiefte Einzelthemen</a:t>
            </a:r>
          </a:p>
          <a:p>
            <a:pPr eaLnBrk="1" hangingPunct="1">
              <a:buFont typeface="Arial" charset="0"/>
              <a:buChar char="•"/>
              <a:defRPr/>
            </a:pPr>
            <a:endParaRPr lang="de-DE" sz="2600" dirty="0">
              <a:latin typeface="Arial" charset="0"/>
              <a:cs typeface="Arial" charset="0"/>
            </a:endParaRPr>
          </a:p>
          <a:p>
            <a:pPr eaLnBrk="1" hangingPunct="1">
              <a:buFont typeface="Arial" charset="0"/>
              <a:buChar char="•"/>
              <a:defRPr/>
            </a:pPr>
            <a:endParaRPr lang="de-DE" sz="2600" dirty="0">
              <a:latin typeface="Arial" charset="0"/>
              <a:cs typeface="Arial" charset="0"/>
            </a:endParaRPr>
          </a:p>
          <a:p>
            <a:pPr lvl="1" eaLnBrk="1" hangingPunct="1">
              <a:defRPr/>
            </a:pPr>
            <a:endParaRPr lang="de-DE" sz="2600" dirty="0">
              <a:latin typeface="Arial" charset="0"/>
              <a:cs typeface="Arial" charset="0"/>
            </a:endParaRPr>
          </a:p>
        </p:txBody>
      </p:sp>
      <p:sp>
        <p:nvSpPr>
          <p:cNvPr id="24579" name="Textplatzhalter 6"/>
          <p:cNvSpPr>
            <a:spLocks noGrp="1"/>
          </p:cNvSpPr>
          <p:nvPr>
            <p:ph type="body" sz="quarter" idx="13"/>
          </p:nvPr>
        </p:nvSpPr>
        <p:spPr>
          <a:xfrm>
            <a:off x="457200" y="765175"/>
            <a:ext cx="8291264" cy="1008063"/>
          </a:xfrm>
        </p:spPr>
        <p:txBody>
          <a:bodyPr/>
          <a:lstStyle/>
          <a:p>
            <a:pPr eaLnBrk="1" hangingPunct="1"/>
            <a:r>
              <a:rPr lang="de-DE" sz="3400" dirty="0">
                <a:solidFill>
                  <a:srgbClr val="0A0365"/>
                </a:solidFill>
                <a:latin typeface="Arial" charset="0"/>
                <a:cs typeface="Arial" charset="0"/>
              </a:rPr>
              <a:t>2. Fachwissenschaften</a:t>
            </a:r>
            <a:endParaRPr lang="de-DE" sz="3400" dirty="0">
              <a:latin typeface="Arial"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p:txBody>
          <a:bodyPr/>
          <a:lstStyle/>
          <a:p>
            <a:pPr eaLnBrk="1" hangingPunct="1"/>
            <a:r>
              <a:rPr lang="de-DE" sz="2400" dirty="0">
                <a:latin typeface="Arial" charset="0"/>
                <a:cs typeface="Arial" charset="0"/>
              </a:rPr>
              <a:t>B.A. Slavistik/Osteuropastudien – Fachinhalte </a:t>
            </a:r>
          </a:p>
        </p:txBody>
      </p:sp>
      <p:sp>
        <p:nvSpPr>
          <p:cNvPr id="25602" name="Inhaltsplatzhalter 2"/>
          <p:cNvSpPr>
            <a:spLocks noGrp="1"/>
          </p:cNvSpPr>
          <p:nvPr>
            <p:ph idx="1"/>
          </p:nvPr>
        </p:nvSpPr>
        <p:spPr>
          <a:xfrm>
            <a:off x="1116013" y="1628775"/>
            <a:ext cx="7127875" cy="4016375"/>
          </a:xfrm>
        </p:spPr>
        <p:txBody>
          <a:bodyPr>
            <a:normAutofit lnSpcReduction="10000"/>
          </a:bodyPr>
          <a:lstStyle/>
          <a:p>
            <a:pPr eaLnBrk="1" hangingPunct="1">
              <a:buFont typeface="Arial" charset="0"/>
              <a:buChar char="•"/>
            </a:pPr>
            <a:r>
              <a:rPr lang="de-DE" sz="2600" dirty="0">
                <a:latin typeface="Arial" charset="0"/>
                <a:cs typeface="Arial" charset="0"/>
              </a:rPr>
              <a:t>landeskundlich-kulturwissenschaftliche Kenntnisse</a:t>
            </a:r>
          </a:p>
          <a:p>
            <a:pPr eaLnBrk="1" hangingPunct="1">
              <a:buFont typeface="Arial" charset="0"/>
              <a:buNone/>
            </a:pPr>
            <a:endParaRPr lang="de-DE" sz="1200" dirty="0">
              <a:latin typeface="Arial" charset="0"/>
              <a:cs typeface="Arial" charset="0"/>
            </a:endParaRPr>
          </a:p>
          <a:p>
            <a:pPr eaLnBrk="1" hangingPunct="1">
              <a:buFont typeface="Arial" charset="0"/>
              <a:buChar char="•"/>
            </a:pPr>
            <a:r>
              <a:rPr lang="de-DE" sz="2600" dirty="0">
                <a:latin typeface="Arial" charset="0"/>
                <a:cs typeface="Arial" charset="0"/>
              </a:rPr>
              <a:t>Geschichte, Politik, Wirtschaft und Geographie sowie kulturelle und soziale Gegebenheiten des </a:t>
            </a:r>
            <a:r>
              <a:rPr lang="de-DE" sz="2600" dirty="0" err="1">
                <a:latin typeface="Arial" charset="0"/>
                <a:cs typeface="Arial" charset="0"/>
              </a:rPr>
              <a:t>slavischen</a:t>
            </a:r>
            <a:r>
              <a:rPr lang="de-DE" sz="2600" dirty="0">
                <a:latin typeface="Arial" charset="0"/>
                <a:cs typeface="Arial" charset="0"/>
              </a:rPr>
              <a:t> Sprachraums (mit den Schwerpunkten Russland und Polen, aber auch zu </a:t>
            </a:r>
            <a:r>
              <a:rPr lang="de-DE" sz="2600" dirty="0" err="1">
                <a:latin typeface="Arial" charset="0"/>
                <a:cs typeface="Arial" charset="0"/>
              </a:rPr>
              <a:t>Bohemistik</a:t>
            </a:r>
            <a:r>
              <a:rPr lang="de-DE" sz="2600" dirty="0">
                <a:latin typeface="Arial" charset="0"/>
                <a:cs typeface="Arial" charset="0"/>
              </a:rPr>
              <a:t> und </a:t>
            </a:r>
            <a:r>
              <a:rPr lang="de-DE" sz="2600" dirty="0" err="1">
                <a:latin typeface="Arial" charset="0"/>
                <a:cs typeface="Arial" charset="0"/>
              </a:rPr>
              <a:t>Südslavistik</a:t>
            </a:r>
            <a:r>
              <a:rPr lang="de-DE" sz="2600" dirty="0">
                <a:latin typeface="Arial" charset="0"/>
                <a:cs typeface="Arial" charset="0"/>
              </a:rPr>
              <a:t> (BKS))  </a:t>
            </a:r>
          </a:p>
          <a:p>
            <a:pPr lvl="1" eaLnBrk="1" hangingPunct="1"/>
            <a:endParaRPr lang="de-DE" sz="2600" dirty="0">
              <a:latin typeface="Arial" charset="0"/>
              <a:cs typeface="Arial" charset="0"/>
            </a:endParaRPr>
          </a:p>
        </p:txBody>
      </p:sp>
      <p:sp>
        <p:nvSpPr>
          <p:cNvPr id="25603" name="Textplatzhalter 6"/>
          <p:cNvSpPr>
            <a:spLocks noGrp="1"/>
          </p:cNvSpPr>
          <p:nvPr>
            <p:ph type="body" sz="quarter" idx="13"/>
          </p:nvPr>
        </p:nvSpPr>
        <p:spPr>
          <a:xfrm>
            <a:off x="457200" y="765175"/>
            <a:ext cx="8075613" cy="1008063"/>
          </a:xfrm>
        </p:spPr>
        <p:txBody>
          <a:bodyPr/>
          <a:lstStyle/>
          <a:p>
            <a:pPr eaLnBrk="1" hangingPunct="1"/>
            <a:r>
              <a:rPr lang="de-DE" sz="3600">
                <a:solidFill>
                  <a:srgbClr val="0A0365"/>
                </a:solidFill>
                <a:latin typeface="Arial" charset="0"/>
                <a:cs typeface="Arial" charset="0"/>
              </a:rPr>
              <a:t>3. Regionalstudien</a:t>
            </a:r>
            <a:endParaRPr lang="de-DE" sz="3200">
              <a:latin typeface="Arial"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2022/23</a:t>
            </a:r>
          </a:p>
        </p:txBody>
      </p:sp>
      <p:sp>
        <p:nvSpPr>
          <p:cNvPr id="22530" name="Inhaltsplatzhalter 2"/>
          <p:cNvSpPr>
            <a:spLocks noGrp="1"/>
          </p:cNvSpPr>
          <p:nvPr>
            <p:ph idx="1"/>
          </p:nvPr>
        </p:nvSpPr>
        <p:spPr>
          <a:xfrm>
            <a:off x="457200" y="1844824"/>
            <a:ext cx="7571184" cy="4104456"/>
          </a:xfrm>
        </p:spPr>
        <p:txBody>
          <a:bodyPr>
            <a:normAutofit/>
          </a:bodyPr>
          <a:lstStyle/>
          <a:p>
            <a:pPr eaLnBrk="1" hangingPunct="1">
              <a:buNone/>
            </a:pPr>
            <a:endParaRPr lang="de-DE" sz="2400" dirty="0">
              <a:latin typeface="Arial" charset="0"/>
              <a:cs typeface="Arial" charset="0"/>
            </a:endParaRPr>
          </a:p>
          <a:p>
            <a:pPr eaLnBrk="1" hangingPunct="1">
              <a:buNone/>
            </a:pPr>
            <a:r>
              <a:rPr lang="de-DE" sz="2400" dirty="0">
                <a:latin typeface="Arial" charset="0"/>
                <a:cs typeface="Arial" charset="0"/>
              </a:rPr>
              <a:t>Drei Bereiche:</a:t>
            </a:r>
          </a:p>
          <a:p>
            <a:pPr marL="457200" indent="-457200" eaLnBrk="1" hangingPunct="1">
              <a:buAutoNum type="arabicPeriod"/>
            </a:pPr>
            <a:r>
              <a:rPr lang="de-DE" sz="2400" dirty="0">
                <a:latin typeface="Arial" charset="0"/>
                <a:cs typeface="Arial" charset="0"/>
              </a:rPr>
              <a:t>Sprachpraxis</a:t>
            </a:r>
          </a:p>
          <a:p>
            <a:pPr marL="457200" indent="-457200" eaLnBrk="1" hangingPunct="1">
              <a:buAutoNum type="arabicPeriod"/>
            </a:pPr>
            <a:r>
              <a:rPr lang="de-DE" sz="2400" dirty="0">
                <a:latin typeface="Arial" charset="0"/>
                <a:cs typeface="Arial" charset="0"/>
              </a:rPr>
              <a:t>Fachwissenschaft</a:t>
            </a:r>
          </a:p>
          <a:p>
            <a:pPr marL="457200" indent="-457200" eaLnBrk="1" hangingPunct="1">
              <a:buAutoNum type="arabicPeriod"/>
            </a:pPr>
            <a:r>
              <a:rPr lang="de-DE" sz="2400" dirty="0">
                <a:latin typeface="Arial" charset="0"/>
                <a:cs typeface="Arial" charset="0"/>
              </a:rPr>
              <a:t>Fachdidaktik</a:t>
            </a: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err="1">
                <a:solidFill>
                  <a:srgbClr val="0A0365"/>
                </a:solidFill>
                <a:latin typeface="Arial" charset="0"/>
                <a:cs typeface="Arial" charset="0"/>
              </a:rPr>
              <a:t>B.Ed</a:t>
            </a:r>
            <a:r>
              <a:rPr lang="de-DE" sz="3600" dirty="0">
                <a:solidFill>
                  <a:srgbClr val="0A0365"/>
                </a:solidFill>
                <a:latin typeface="Arial" charset="0"/>
                <a:cs typeface="Arial" charset="0"/>
              </a:rPr>
              <a:t>. Russisch – Fachinhalte </a:t>
            </a:r>
            <a:endParaRPr lang="de-DE" sz="3200" dirty="0">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p:txBody>
          <a:bodyPr/>
          <a:lstStyle/>
          <a:p>
            <a:pPr eaLnBrk="1" hangingPunct="1"/>
            <a:r>
              <a:rPr lang="de-DE" sz="2400" dirty="0" err="1">
                <a:latin typeface="Arial" charset="0"/>
                <a:cs typeface="Arial" charset="0"/>
              </a:rPr>
              <a:t>B.Ed</a:t>
            </a:r>
            <a:r>
              <a:rPr lang="de-DE" sz="2400" dirty="0">
                <a:latin typeface="Arial" charset="0"/>
                <a:cs typeface="Arial" charset="0"/>
              </a:rPr>
              <a:t>. Russisch – Fachinhalte </a:t>
            </a:r>
          </a:p>
        </p:txBody>
      </p:sp>
      <p:sp>
        <p:nvSpPr>
          <p:cNvPr id="26626" name="Inhaltsplatzhalter 2"/>
          <p:cNvSpPr>
            <a:spLocks noGrp="1"/>
          </p:cNvSpPr>
          <p:nvPr>
            <p:ph idx="1"/>
          </p:nvPr>
        </p:nvSpPr>
        <p:spPr>
          <a:xfrm>
            <a:off x="1116013" y="1628775"/>
            <a:ext cx="7272337" cy="4016375"/>
          </a:xfrm>
        </p:spPr>
        <p:txBody>
          <a:bodyPr/>
          <a:lstStyle/>
          <a:p>
            <a:pPr eaLnBrk="1" hangingPunct="1">
              <a:buFont typeface="Arial" charset="0"/>
              <a:buChar char="•"/>
            </a:pPr>
            <a:r>
              <a:rPr lang="de-DE" sz="2800" dirty="0">
                <a:latin typeface="Arial" charset="0"/>
                <a:cs typeface="Arial" charset="0"/>
              </a:rPr>
              <a:t>Bis zum </a:t>
            </a:r>
            <a:r>
              <a:rPr lang="de-DE" sz="2800" dirty="0" err="1">
                <a:latin typeface="Arial" charset="0"/>
                <a:cs typeface="Arial" charset="0"/>
              </a:rPr>
              <a:t>B.Ed</a:t>
            </a:r>
            <a:r>
              <a:rPr lang="de-DE" sz="2800" dirty="0">
                <a:latin typeface="Arial" charset="0"/>
                <a:cs typeface="Arial" charset="0"/>
              </a:rPr>
              <a:t>.-Abschluss sollen sehr gute Kenntnisse des Russischen erreicht werden. </a:t>
            </a:r>
          </a:p>
          <a:p>
            <a:pPr eaLnBrk="1" hangingPunct="1">
              <a:buFont typeface="Arial" charset="0"/>
              <a:buChar char="•"/>
            </a:pPr>
            <a:r>
              <a:rPr lang="de-DE" sz="2800" dirty="0">
                <a:latin typeface="Arial" charset="0"/>
                <a:cs typeface="Arial" charset="0"/>
              </a:rPr>
              <a:t>Bis zum </a:t>
            </a:r>
            <a:r>
              <a:rPr lang="de-DE" sz="2800" dirty="0" err="1">
                <a:latin typeface="Arial" charset="0"/>
                <a:cs typeface="Arial" charset="0"/>
              </a:rPr>
              <a:t>M.Ed</a:t>
            </a:r>
            <a:r>
              <a:rPr lang="de-DE" sz="2800" dirty="0">
                <a:latin typeface="Arial" charset="0"/>
                <a:cs typeface="Arial" charset="0"/>
              </a:rPr>
              <a:t>.-Abschluss wird eine Sprachkompetenz erwartet, die zum einsprachigen Unterrichten befähigt.</a:t>
            </a:r>
          </a:p>
          <a:p>
            <a:pPr eaLnBrk="1" hangingPunct="1">
              <a:buFont typeface="Arial" charset="0"/>
              <a:buNone/>
            </a:pPr>
            <a:endParaRPr lang="de-DE" sz="1400" dirty="0">
              <a:latin typeface="Arial" charset="0"/>
              <a:cs typeface="Arial" charset="0"/>
            </a:endParaRPr>
          </a:p>
        </p:txBody>
      </p:sp>
      <p:sp>
        <p:nvSpPr>
          <p:cNvPr id="26627" name="Textplatzhalter 6"/>
          <p:cNvSpPr>
            <a:spLocks noGrp="1"/>
          </p:cNvSpPr>
          <p:nvPr>
            <p:ph type="body" sz="quarter" idx="13"/>
          </p:nvPr>
        </p:nvSpPr>
        <p:spPr>
          <a:xfrm>
            <a:off x="457200" y="765175"/>
            <a:ext cx="8075613" cy="1008063"/>
          </a:xfrm>
        </p:spPr>
        <p:txBody>
          <a:bodyPr/>
          <a:lstStyle/>
          <a:p>
            <a:pPr eaLnBrk="1" hangingPunct="1"/>
            <a:r>
              <a:rPr lang="de-DE" sz="3600">
                <a:solidFill>
                  <a:srgbClr val="0A0365"/>
                </a:solidFill>
                <a:latin typeface="Arial" charset="0"/>
                <a:cs typeface="Arial" charset="0"/>
              </a:rPr>
              <a:t>1. Sprachpraxis </a:t>
            </a:r>
            <a:endParaRPr lang="de-DE" sz="2000">
              <a:latin typeface="Arial" charset="0"/>
              <a:cs typeface="Arial" charset="0"/>
            </a:endParaRPr>
          </a:p>
          <a:p>
            <a:pPr eaLnBrk="1" hangingPunct="1"/>
            <a:endParaRPr lang="de-DE" sz="3200">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2022/23</a:t>
            </a:r>
          </a:p>
        </p:txBody>
      </p:sp>
      <p:sp>
        <p:nvSpPr>
          <p:cNvPr id="18434" name="Inhaltsplatzhalter 2"/>
          <p:cNvSpPr>
            <a:spLocks noGrp="1"/>
          </p:cNvSpPr>
          <p:nvPr>
            <p:ph idx="1"/>
          </p:nvPr>
        </p:nvSpPr>
        <p:spPr>
          <a:xfrm>
            <a:off x="539552" y="857250"/>
            <a:ext cx="8004175" cy="5668094"/>
          </a:xfrm>
        </p:spPr>
        <p:txBody>
          <a:bodyPr>
            <a:normAutofit/>
          </a:bodyPr>
          <a:lstStyle/>
          <a:p>
            <a:pPr>
              <a:buNone/>
            </a:pPr>
            <a:r>
              <a:rPr lang="de-DE" sz="1800" dirty="0"/>
              <a:t>Liebe Erstsemester,</a:t>
            </a:r>
          </a:p>
          <a:p>
            <a:pPr marL="0" indent="0">
              <a:buNone/>
            </a:pPr>
            <a:r>
              <a:rPr lang="de-DE" sz="1800" dirty="0"/>
              <a:t>wir begrüßen Sie ganz herzlich in der Abteilung Slavistik der JGU. Sie beginnen Ihr Studium unter den außergewöhnlichen Umständen einer auslaufenden Pandemie. In den letzten Jahren fanden Veranstaltungen überwiegend online statt. Dennoch hat sich gezeigt, dass es auch unter diesen erschwerten Bedingungen möglich ist, ein Semester erfolgreich durchzuführen. Nach wie vor kann es sein, dass bestimmte Veranstaltungen digital durchgeführt werden.</a:t>
            </a:r>
          </a:p>
          <a:p>
            <a:pPr marL="0" indent="0">
              <a:buNone/>
            </a:pPr>
            <a:r>
              <a:rPr lang="de-DE" sz="1800" dirty="0"/>
              <a:t>Wir wollen Ihnen zum Auftakt Ihres Studiums einige grundlegende Dinge erläutern, die für die Studiengänge Slavistik/Osteuropastudien (B.A.) bzw. Russisch (</a:t>
            </a:r>
            <a:r>
              <a:rPr lang="de-DE" sz="1800" dirty="0" err="1"/>
              <a:t>B.Ed</a:t>
            </a:r>
            <a:r>
              <a:rPr lang="de-DE" sz="1800" dirty="0"/>
              <a:t>.) zu Beginn wichtig sind. Mit Fragen, die wir hier nicht beantworten können, wenden Sie sich bitte gerne per E-Mail an uns – wir werden unser Bestes tun, um Ihnen mit Rat und Tat zur Seite zu stehen! Für den Start ins Studium wünschen wir Ihnen alles Gute.</a:t>
            </a:r>
          </a:p>
          <a:p>
            <a:pPr>
              <a:buNone/>
            </a:pPr>
            <a:r>
              <a:rPr lang="de-DE" sz="1800" dirty="0"/>
              <a:t>Ihr Team Slavistik am </a:t>
            </a:r>
            <a:r>
              <a:rPr lang="de-DE" sz="1800" dirty="0" err="1"/>
              <a:t>ISTziB</a:t>
            </a:r>
            <a:endParaRPr lang="de-DE" sz="1800" dirty="0"/>
          </a:p>
          <a:p>
            <a:pPr>
              <a:buNone/>
            </a:pPr>
            <a:endParaRPr lang="de-DE" sz="1800" dirty="0"/>
          </a:p>
          <a:p>
            <a:pPr marL="0" indent="0">
              <a:buNone/>
            </a:pPr>
            <a:endParaRPr lang="de-DE" dirty="0"/>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p:txBody>
          <a:bodyPr/>
          <a:lstStyle/>
          <a:p>
            <a:pPr eaLnBrk="1" hangingPunct="1"/>
            <a:r>
              <a:rPr lang="de-DE" sz="2400" dirty="0" err="1">
                <a:latin typeface="Arial" charset="0"/>
                <a:cs typeface="Arial" charset="0"/>
              </a:rPr>
              <a:t>B.Ed</a:t>
            </a:r>
            <a:r>
              <a:rPr lang="de-DE" sz="2400" dirty="0">
                <a:latin typeface="Arial" charset="0"/>
                <a:cs typeface="Arial" charset="0"/>
              </a:rPr>
              <a:t>. Russisch – Fachinhalte </a:t>
            </a:r>
          </a:p>
        </p:txBody>
      </p:sp>
      <p:sp>
        <p:nvSpPr>
          <p:cNvPr id="28674" name="Inhaltsplatzhalter 2"/>
          <p:cNvSpPr>
            <a:spLocks noGrp="1"/>
          </p:cNvSpPr>
          <p:nvPr>
            <p:ph idx="1"/>
          </p:nvPr>
        </p:nvSpPr>
        <p:spPr>
          <a:xfrm>
            <a:off x="1116013" y="1628775"/>
            <a:ext cx="7272337" cy="4016375"/>
          </a:xfrm>
        </p:spPr>
        <p:txBody>
          <a:bodyPr/>
          <a:lstStyle/>
          <a:p>
            <a:pPr marL="57150" indent="0" eaLnBrk="1" hangingPunct="1">
              <a:buFont typeface="Arial" charset="0"/>
              <a:buNone/>
            </a:pPr>
            <a:r>
              <a:rPr lang="de-DE" sz="2600" dirty="0">
                <a:latin typeface="Arial" charset="0"/>
                <a:cs typeface="Arial" charset="0"/>
              </a:rPr>
              <a:t>Vermittelt werden theoretische und methodische Grundlagen der Literatur- und Kulturwissenschaft sowie der Sprachwissenschaft, im weiteren Studienverlauf Überblickswissen und vertiefte Einzelthemen zu den genannten Bereichen. </a:t>
            </a:r>
          </a:p>
        </p:txBody>
      </p:sp>
      <p:sp>
        <p:nvSpPr>
          <p:cNvPr id="28675" name="Textplatzhalter 6"/>
          <p:cNvSpPr>
            <a:spLocks noGrp="1"/>
          </p:cNvSpPr>
          <p:nvPr>
            <p:ph type="body" sz="quarter" idx="13"/>
          </p:nvPr>
        </p:nvSpPr>
        <p:spPr>
          <a:xfrm>
            <a:off x="457200" y="765175"/>
            <a:ext cx="8075613" cy="1008063"/>
          </a:xfrm>
        </p:spPr>
        <p:txBody>
          <a:bodyPr/>
          <a:lstStyle/>
          <a:p>
            <a:pPr eaLnBrk="1" hangingPunct="1"/>
            <a:r>
              <a:rPr lang="de-DE" sz="3600" dirty="0">
                <a:solidFill>
                  <a:srgbClr val="0A0365"/>
                </a:solidFill>
                <a:latin typeface="Arial" charset="0"/>
                <a:cs typeface="Arial" charset="0"/>
              </a:rPr>
              <a:t>2. Fachwissenschaft</a:t>
            </a:r>
            <a:endParaRPr lang="de-DE" sz="2000" dirty="0">
              <a:latin typeface="Arial" charset="0"/>
              <a:cs typeface="Arial" charset="0"/>
            </a:endParaRPr>
          </a:p>
          <a:p>
            <a:pPr eaLnBrk="1" hangingPunct="1"/>
            <a:endParaRPr lang="de-DE" sz="3200" dirty="0">
              <a:latin typeface="Arial"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p:txBody>
          <a:bodyPr/>
          <a:lstStyle/>
          <a:p>
            <a:pPr eaLnBrk="1" hangingPunct="1"/>
            <a:r>
              <a:rPr lang="de-DE" sz="2400" dirty="0" err="1">
                <a:latin typeface="Arial" charset="0"/>
                <a:cs typeface="Arial" charset="0"/>
              </a:rPr>
              <a:t>B.Ed</a:t>
            </a:r>
            <a:r>
              <a:rPr lang="de-DE" sz="2400" dirty="0">
                <a:latin typeface="Arial" charset="0"/>
                <a:cs typeface="Arial" charset="0"/>
              </a:rPr>
              <a:t>. Russisch – Fachinhalte </a:t>
            </a:r>
          </a:p>
        </p:txBody>
      </p:sp>
      <p:sp>
        <p:nvSpPr>
          <p:cNvPr id="29698" name="Inhaltsplatzhalter 2"/>
          <p:cNvSpPr>
            <a:spLocks noGrp="1"/>
          </p:cNvSpPr>
          <p:nvPr>
            <p:ph idx="1"/>
          </p:nvPr>
        </p:nvSpPr>
        <p:spPr>
          <a:xfrm>
            <a:off x="1116013" y="1628775"/>
            <a:ext cx="7272337" cy="4016375"/>
          </a:xfrm>
        </p:spPr>
        <p:txBody>
          <a:bodyPr/>
          <a:lstStyle/>
          <a:p>
            <a:pPr marL="57150" indent="0" eaLnBrk="1" hangingPunct="1">
              <a:buFont typeface="Arial" charset="0"/>
              <a:buNone/>
            </a:pPr>
            <a:r>
              <a:rPr lang="de-DE" sz="2600" dirty="0">
                <a:latin typeface="Arial" charset="0"/>
                <a:cs typeface="Arial" charset="0"/>
              </a:rPr>
              <a:t>Die Studienelemente der Fachdidaktik umfassen theoretische und methodische Grundlagen des Fremdsprachenunterrichts und konkrete Unterrichtsplanung. Sie dienen ferner der Begleitung der Schulpraktika.</a:t>
            </a:r>
          </a:p>
        </p:txBody>
      </p:sp>
      <p:sp>
        <p:nvSpPr>
          <p:cNvPr id="29699" name="Textplatzhalter 6"/>
          <p:cNvSpPr>
            <a:spLocks noGrp="1"/>
          </p:cNvSpPr>
          <p:nvPr>
            <p:ph type="body" sz="quarter" idx="13"/>
          </p:nvPr>
        </p:nvSpPr>
        <p:spPr>
          <a:xfrm>
            <a:off x="457200" y="765175"/>
            <a:ext cx="8075613" cy="1008063"/>
          </a:xfrm>
        </p:spPr>
        <p:txBody>
          <a:bodyPr/>
          <a:lstStyle/>
          <a:p>
            <a:pPr eaLnBrk="1" hangingPunct="1"/>
            <a:r>
              <a:rPr lang="de-DE" sz="3600">
                <a:solidFill>
                  <a:srgbClr val="0A0365"/>
                </a:solidFill>
                <a:latin typeface="Arial" charset="0"/>
                <a:cs typeface="Arial" charset="0"/>
              </a:rPr>
              <a:t>3. Fachdidaktik</a:t>
            </a:r>
            <a:endParaRPr lang="de-DE" sz="2000">
              <a:latin typeface="Arial" charset="0"/>
              <a:cs typeface="Arial" charset="0"/>
            </a:endParaRPr>
          </a:p>
          <a:p>
            <a:pPr eaLnBrk="1" hangingPunct="1"/>
            <a:endParaRPr lang="de-DE" sz="3200">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p:txBody>
          <a:bodyPr/>
          <a:lstStyle/>
          <a:p>
            <a:pPr eaLnBrk="1" hangingPunct="1"/>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2022/23</a:t>
            </a:r>
          </a:p>
        </p:txBody>
      </p:sp>
      <p:sp>
        <p:nvSpPr>
          <p:cNvPr id="29698" name="Inhaltsplatzhalter 2"/>
          <p:cNvSpPr>
            <a:spLocks noGrp="1"/>
          </p:cNvSpPr>
          <p:nvPr>
            <p:ph idx="1"/>
          </p:nvPr>
        </p:nvSpPr>
        <p:spPr>
          <a:xfrm>
            <a:off x="457200" y="1412777"/>
            <a:ext cx="8291263" cy="4896544"/>
          </a:xfrm>
        </p:spPr>
        <p:txBody>
          <a:bodyPr>
            <a:normAutofit fontScale="70000" lnSpcReduction="20000"/>
          </a:bodyPr>
          <a:lstStyle/>
          <a:p>
            <a:r>
              <a:rPr lang="de-DE" sz="2800" dirty="0"/>
              <a:t>Der </a:t>
            </a:r>
            <a:r>
              <a:rPr lang="de-DE" sz="2800" b="1" dirty="0"/>
              <a:t>Grundkurs Russisch I </a:t>
            </a:r>
            <a:r>
              <a:rPr lang="de-DE" sz="2800" dirty="0"/>
              <a:t>baut auf den 50-stündigen, vor Semesterbeginn stattfindenden </a:t>
            </a:r>
            <a:r>
              <a:rPr lang="de-DE" sz="2800" b="1" dirty="0"/>
              <a:t>Intensivkurs</a:t>
            </a:r>
            <a:r>
              <a:rPr lang="de-DE" sz="2800" dirty="0"/>
              <a:t> auf</a:t>
            </a:r>
            <a:r>
              <a:rPr lang="de-DE" sz="2800" i="1" dirty="0"/>
              <a:t>. </a:t>
            </a:r>
            <a:r>
              <a:rPr lang="de-DE" sz="2800" dirty="0"/>
              <a:t>Bei entsprechenden Kenntnissen kann der Grundkurs I direkt besucht werden. (Zur Ermittlung Ihrer Kenntnisse ist die Teilnahme am Einstufungstest notwendig.)</a:t>
            </a:r>
          </a:p>
          <a:p>
            <a:r>
              <a:rPr lang="de-DE" sz="2800" dirty="0"/>
              <a:t>Der </a:t>
            </a:r>
            <a:r>
              <a:rPr lang="de-DE" sz="2800" b="1" dirty="0"/>
              <a:t>Grundkurs Russisch II </a:t>
            </a:r>
            <a:r>
              <a:rPr lang="de-DE" sz="2800" dirty="0"/>
              <a:t>baut auf Grundkurs Russisch I auf. Bei entsprechenden Kenntnissen kann der Grundkurs II direkt besucht werden. (Zur Ermittlung Ihrer Kenntnisse ist die Teilnahme am Einstufungstest notwendig.)</a:t>
            </a:r>
          </a:p>
          <a:p>
            <a:r>
              <a:rPr lang="de-DE" sz="2800" dirty="0"/>
              <a:t>Bisher wurde im Anschluss an Grundkurs II ein vierwöchiger Russischkurs in Moskau (MGLU) angeboten, der einmal im Jahr, jeweils im Herbst stattfand. Im Rahmen der Sanktionen gegen Russland wegen des Angriffs auf die Ukraine sind alle derartigen Kooperation ausgesetzt. Als Alternative konnten wir unseren Studierenden im September 2022 einen Russischkurs an der Brjusov-Universität in </a:t>
            </a:r>
            <a:r>
              <a:rPr lang="de-DE" sz="2800" dirty="0" err="1"/>
              <a:t>Eriwan</a:t>
            </a:r>
            <a:r>
              <a:rPr lang="de-DE" sz="2800" dirty="0"/>
              <a:t>/Armenien anbieten. </a:t>
            </a:r>
          </a:p>
        </p:txBody>
      </p:sp>
      <p:sp>
        <p:nvSpPr>
          <p:cNvPr id="29699" name="Textplatzhalter 6"/>
          <p:cNvSpPr>
            <a:spLocks noGrp="1"/>
          </p:cNvSpPr>
          <p:nvPr>
            <p:ph type="body" sz="quarter" idx="13"/>
          </p:nvPr>
        </p:nvSpPr>
        <p:spPr>
          <a:xfrm>
            <a:off x="457200" y="765176"/>
            <a:ext cx="8075613" cy="647602"/>
          </a:xfrm>
        </p:spPr>
        <p:txBody>
          <a:bodyPr/>
          <a:lstStyle/>
          <a:p>
            <a:pPr eaLnBrk="1" hangingPunct="1"/>
            <a:r>
              <a:rPr lang="de-DE" sz="3200" dirty="0">
                <a:solidFill>
                  <a:srgbClr val="0A0365"/>
                </a:solidFill>
                <a:latin typeface="Arial" charset="0"/>
                <a:cs typeface="Arial" charset="0"/>
              </a:rPr>
              <a:t>Hinweise zum Spracherwerb Russisch</a:t>
            </a:r>
            <a:endParaRPr lang="de-DE" sz="3200" dirty="0">
              <a:latin typeface="Arial" charset="0"/>
              <a:cs typeface="Arial" charset="0"/>
            </a:endParaRPr>
          </a:p>
          <a:p>
            <a:pPr eaLnBrk="1" hangingPunct="1"/>
            <a:endParaRPr lang="de-DE" sz="3200" dirty="0">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2022/23</a:t>
            </a:r>
            <a:endParaRPr lang="de-DE" dirty="0"/>
          </a:p>
        </p:txBody>
      </p:sp>
      <p:sp>
        <p:nvSpPr>
          <p:cNvPr id="10" name="Untertitel 9"/>
          <p:cNvSpPr>
            <a:spLocks noGrp="1"/>
          </p:cNvSpPr>
          <p:nvPr>
            <p:ph type="subTitle" idx="1"/>
          </p:nvPr>
        </p:nvSpPr>
        <p:spPr>
          <a:xfrm>
            <a:off x="685800" y="1988840"/>
            <a:ext cx="7772400" cy="2698914"/>
          </a:xfrm>
        </p:spPr>
        <p:txBody>
          <a:bodyPr/>
          <a:lstStyle/>
          <a:p>
            <a:pPr algn="ctr"/>
            <a:r>
              <a:rPr lang="de-DE" sz="4000" dirty="0"/>
              <a:t>Notwendige Software – Lernplattformen und Kommunikationssysteme für die digitalen Lehrveranstaltungen</a:t>
            </a:r>
          </a:p>
        </p:txBody>
      </p:sp>
      <p:sp>
        <p:nvSpPr>
          <p:cNvPr id="6" name="Datumsplatzhalter 5"/>
          <p:cNvSpPr>
            <a:spLocks noGrp="1"/>
          </p:cNvSpPr>
          <p:nvPr>
            <p:ph type="dt" sz="half" idx="10"/>
          </p:nvPr>
        </p:nvSpPr>
        <p:spPr/>
        <p:txBody>
          <a:bodyPr/>
          <a:lstStyle/>
          <a:p>
            <a:pPr>
              <a:defRPr/>
            </a:pPr>
            <a:fld id="{F29815B5-1A43-43CE-8D9E-4F9495BDA564}" type="datetime1">
              <a:rPr lang="de-DE" smtClean="0"/>
              <a:pPr>
                <a:defRPr/>
              </a:pPr>
              <a:t>19.10.2022</a:t>
            </a:fld>
            <a:endParaRPr lang="de-DE"/>
          </a:p>
        </p:txBody>
      </p:sp>
      <p:sp>
        <p:nvSpPr>
          <p:cNvPr id="7" name="Fußzeilenplatzhalter 6"/>
          <p:cNvSpPr>
            <a:spLocks noGrp="1"/>
          </p:cNvSpPr>
          <p:nvPr>
            <p:ph type="ftr" sz="quarter" idx="11"/>
          </p:nvPr>
        </p:nvSpPr>
        <p:spPr/>
        <p:txBody>
          <a:bodyPr/>
          <a:lstStyle/>
          <a:p>
            <a:pPr>
              <a:defRPr/>
            </a:pPr>
            <a:endParaRPr lang="de-DE"/>
          </a:p>
        </p:txBody>
      </p:sp>
      <p:sp>
        <p:nvSpPr>
          <p:cNvPr id="8" name="Foliennummernplatzhalter 7"/>
          <p:cNvSpPr>
            <a:spLocks noGrp="1"/>
          </p:cNvSpPr>
          <p:nvPr>
            <p:ph type="sldNum" sz="quarter" idx="12"/>
          </p:nvPr>
        </p:nvSpPr>
        <p:spPr/>
        <p:txBody>
          <a:bodyPr/>
          <a:lstStyle/>
          <a:p>
            <a:pPr>
              <a:defRPr/>
            </a:pPr>
            <a:fld id="{98F5D831-DAA5-4A74-A36E-BF5F2DCA62DA}" type="slidenum">
              <a:rPr lang="de-DE" smtClean="0"/>
              <a:pPr>
                <a:defRPr/>
              </a:pPr>
              <a:t>23</a:t>
            </a:fld>
            <a:endParaRPr lang="de-D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2022/23</a:t>
            </a:r>
            <a:endParaRPr lang="de-DE" sz="2400" dirty="0"/>
          </a:p>
        </p:txBody>
      </p:sp>
      <p:sp>
        <p:nvSpPr>
          <p:cNvPr id="8" name="Inhaltsplatzhalter 7"/>
          <p:cNvSpPr>
            <a:spLocks noGrp="1"/>
          </p:cNvSpPr>
          <p:nvPr>
            <p:ph idx="1"/>
          </p:nvPr>
        </p:nvSpPr>
        <p:spPr>
          <a:xfrm>
            <a:off x="457200" y="836712"/>
            <a:ext cx="8229600" cy="4663976"/>
          </a:xfrm>
        </p:spPr>
        <p:txBody>
          <a:bodyPr/>
          <a:lstStyle/>
          <a:p>
            <a:pPr>
              <a:buNone/>
            </a:pPr>
            <a:r>
              <a:rPr lang="de-DE" sz="2400" b="1" dirty="0" err="1">
                <a:latin typeface="Arial" pitchFamily="34" charset="0"/>
                <a:cs typeface="Arial" pitchFamily="34" charset="0"/>
              </a:rPr>
              <a:t>Moodle</a:t>
            </a:r>
            <a:endParaRPr lang="de-DE" sz="2400" b="1" dirty="0">
              <a:latin typeface="Arial" pitchFamily="34" charset="0"/>
              <a:cs typeface="Arial" pitchFamily="34" charset="0"/>
            </a:endParaRPr>
          </a:p>
          <a:p>
            <a:r>
              <a:rPr lang="de-DE" sz="2400" dirty="0">
                <a:latin typeface="Arial" pitchFamily="34" charset="0"/>
                <a:cs typeface="Arial" pitchFamily="34" charset="0"/>
              </a:rPr>
              <a:t>JGU-Lehrmanagementsystem (LMS)</a:t>
            </a:r>
          </a:p>
          <a:p>
            <a:r>
              <a:rPr lang="de-DE" sz="2400" dirty="0">
                <a:latin typeface="Arial" pitchFamily="34" charset="0"/>
                <a:cs typeface="Arial" pitchFamily="34" charset="0"/>
              </a:rPr>
              <a:t>ermöglicht das Einstellen und Herunterladen von Dateien, Lernmaterial, Linklisten etc.</a:t>
            </a:r>
          </a:p>
          <a:p>
            <a:r>
              <a:rPr lang="de-DE" sz="2400" dirty="0">
                <a:latin typeface="Arial" pitchFamily="34" charset="0"/>
                <a:cs typeface="Arial" pitchFamily="34" charset="0"/>
              </a:rPr>
              <a:t>Kommunikation zwischen Lehrenden und Studierenden über Foren</a:t>
            </a:r>
          </a:p>
          <a:p>
            <a:r>
              <a:rPr lang="de-DE" sz="2400" dirty="0">
                <a:latin typeface="Arial" pitchFamily="34" charset="0"/>
                <a:cs typeface="Arial" pitchFamily="34" charset="0"/>
              </a:rPr>
              <a:t>automatische Anmeldung in den entsprechenden </a:t>
            </a:r>
            <a:r>
              <a:rPr lang="de-DE" sz="2400" dirty="0" err="1">
                <a:latin typeface="Arial" pitchFamily="34" charset="0"/>
                <a:cs typeface="Arial" pitchFamily="34" charset="0"/>
              </a:rPr>
              <a:t>Moodle</a:t>
            </a:r>
            <a:r>
              <a:rPr lang="de-DE" sz="2400" dirty="0">
                <a:latin typeface="Arial" pitchFamily="34" charset="0"/>
                <a:cs typeface="Arial" pitchFamily="34" charset="0"/>
              </a:rPr>
              <a:t>-Kurs nach der Lehrveranstaltungsanmeldung</a:t>
            </a:r>
          </a:p>
          <a:p>
            <a:r>
              <a:rPr lang="de-DE" sz="2400" dirty="0">
                <a:latin typeface="Arial" pitchFamily="34" charset="0"/>
                <a:cs typeface="Arial" pitchFamily="34" charset="0"/>
              </a:rPr>
              <a:t>im Browser oder als </a:t>
            </a:r>
            <a:r>
              <a:rPr lang="de-DE" sz="2400" dirty="0" err="1">
                <a:latin typeface="Arial" pitchFamily="34" charset="0"/>
                <a:cs typeface="Arial" pitchFamily="34" charset="0"/>
              </a:rPr>
              <a:t>App</a:t>
            </a:r>
            <a:r>
              <a:rPr lang="de-DE" sz="2400" dirty="0">
                <a:latin typeface="Arial" pitchFamily="34" charset="0"/>
                <a:cs typeface="Arial" pitchFamily="34" charset="0"/>
              </a:rPr>
              <a:t> verfügbar: </a:t>
            </a:r>
            <a:r>
              <a:rPr lang="de-DE" sz="2400" dirty="0">
                <a:latin typeface="Arial" pitchFamily="34" charset="0"/>
                <a:cs typeface="Arial" pitchFamily="34" charset="0"/>
                <a:hlinkClick r:id="rId2"/>
              </a:rPr>
              <a:t>https://lms.uni-mainz.de/</a:t>
            </a:r>
            <a:endParaRPr lang="de-DE" sz="2400" dirty="0">
              <a:latin typeface="Arial" pitchFamily="34" charset="0"/>
              <a:cs typeface="Arial" pitchFamily="34" charset="0"/>
            </a:endParaRPr>
          </a:p>
          <a:p>
            <a:r>
              <a:rPr lang="de-DE" sz="2400" dirty="0">
                <a:latin typeface="Arial" pitchFamily="34" charset="0"/>
                <a:cs typeface="Arial" pitchFamily="34" charset="0"/>
              </a:rPr>
              <a:t>Log-In über den Studierenden-</a:t>
            </a:r>
            <a:r>
              <a:rPr lang="de-DE" sz="2400" dirty="0" err="1">
                <a:latin typeface="Arial" pitchFamily="34" charset="0"/>
                <a:cs typeface="Arial" pitchFamily="34" charset="0"/>
              </a:rPr>
              <a:t>Account</a:t>
            </a:r>
            <a:endParaRPr lang="de-DE" sz="2400" dirty="0">
              <a:latin typeface="Arial" pitchFamily="34" charset="0"/>
              <a:cs typeface="Arial" pitchFamily="34" charset="0"/>
            </a:endParaRPr>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19.10.2022</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24</a:t>
            </a:fld>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2022/23</a:t>
            </a:r>
            <a:endParaRPr lang="de-DE" sz="2400" dirty="0"/>
          </a:p>
        </p:txBody>
      </p:sp>
      <p:sp>
        <p:nvSpPr>
          <p:cNvPr id="8" name="Inhaltsplatzhalter 7"/>
          <p:cNvSpPr>
            <a:spLocks noGrp="1"/>
          </p:cNvSpPr>
          <p:nvPr>
            <p:ph idx="1"/>
          </p:nvPr>
        </p:nvSpPr>
        <p:spPr>
          <a:xfrm>
            <a:off x="457200" y="836712"/>
            <a:ext cx="8229600" cy="4663976"/>
          </a:xfrm>
        </p:spPr>
        <p:txBody>
          <a:bodyPr/>
          <a:lstStyle/>
          <a:p>
            <a:pPr>
              <a:buNone/>
            </a:pPr>
            <a:r>
              <a:rPr lang="de-DE" sz="2600" b="1" dirty="0" err="1">
                <a:latin typeface="Arial" pitchFamily="34" charset="0"/>
                <a:cs typeface="Arial" pitchFamily="34" charset="0"/>
              </a:rPr>
              <a:t>Skype</a:t>
            </a:r>
            <a:r>
              <a:rPr lang="de-DE" sz="2600" b="1" dirty="0">
                <a:latin typeface="Arial" pitchFamily="34" charset="0"/>
                <a:cs typeface="Arial" pitchFamily="34" charset="0"/>
              </a:rPr>
              <a:t> </a:t>
            </a:r>
            <a:r>
              <a:rPr lang="de-DE" sz="2600" b="1" dirty="0" err="1">
                <a:latin typeface="Arial" pitchFamily="34" charset="0"/>
                <a:cs typeface="Arial" pitchFamily="34" charset="0"/>
              </a:rPr>
              <a:t>for</a:t>
            </a:r>
            <a:r>
              <a:rPr lang="de-DE" sz="2600" b="1" dirty="0">
                <a:latin typeface="Arial" pitchFamily="34" charset="0"/>
                <a:cs typeface="Arial" pitchFamily="34" charset="0"/>
              </a:rPr>
              <a:t> Business (</a:t>
            </a:r>
            <a:r>
              <a:rPr lang="de-DE" sz="2600" b="1" dirty="0" err="1">
                <a:latin typeface="Arial" pitchFamily="34" charset="0"/>
                <a:cs typeface="Arial" pitchFamily="34" charset="0"/>
              </a:rPr>
              <a:t>SfB</a:t>
            </a:r>
            <a:r>
              <a:rPr lang="de-DE" sz="2600" b="1" dirty="0">
                <a:latin typeface="Arial" pitchFamily="34" charset="0"/>
                <a:cs typeface="Arial" pitchFamily="34" charset="0"/>
              </a:rPr>
              <a:t>)</a:t>
            </a:r>
          </a:p>
          <a:p>
            <a:r>
              <a:rPr lang="de-DE" sz="2600" dirty="0">
                <a:latin typeface="Arial" pitchFamily="34" charset="0"/>
                <a:cs typeface="Arial" pitchFamily="34" charset="0"/>
              </a:rPr>
              <a:t>Konferenzanwendung für digitale Sprechstunden und/oder digitale Lehrveranstaltungen, mündliche Prüfungen</a:t>
            </a:r>
          </a:p>
          <a:p>
            <a:r>
              <a:rPr lang="de-DE" sz="2600" dirty="0">
                <a:latin typeface="Arial" pitchFamily="34" charset="0"/>
                <a:cs typeface="Arial" pitchFamily="34" charset="0"/>
              </a:rPr>
              <a:t>kostenfreier Download und Anmeldung über den Studierenden-</a:t>
            </a:r>
            <a:r>
              <a:rPr lang="de-DE" sz="2600" dirty="0" err="1">
                <a:latin typeface="Arial" pitchFamily="34" charset="0"/>
                <a:cs typeface="Arial" pitchFamily="34" charset="0"/>
              </a:rPr>
              <a:t>Account</a:t>
            </a:r>
            <a:endParaRPr lang="de-DE" sz="2600" dirty="0">
              <a:latin typeface="Arial" pitchFamily="34" charset="0"/>
              <a:cs typeface="Arial" pitchFamily="34" charset="0"/>
            </a:endParaRPr>
          </a:p>
          <a:p>
            <a:r>
              <a:rPr lang="de-DE" sz="2600" dirty="0">
                <a:latin typeface="Arial" pitchFamily="34" charset="0"/>
                <a:cs typeface="Arial" pitchFamily="34" charset="0"/>
              </a:rPr>
              <a:t>im Browser und als </a:t>
            </a:r>
            <a:r>
              <a:rPr lang="de-DE" sz="2600" dirty="0" err="1">
                <a:latin typeface="Arial" pitchFamily="34" charset="0"/>
                <a:cs typeface="Arial" pitchFamily="34" charset="0"/>
              </a:rPr>
              <a:t>App</a:t>
            </a:r>
            <a:r>
              <a:rPr lang="de-DE" sz="2600" dirty="0">
                <a:latin typeface="Arial" pitchFamily="34" charset="0"/>
                <a:cs typeface="Arial" pitchFamily="34" charset="0"/>
              </a:rPr>
              <a:t> verfügbar</a:t>
            </a:r>
          </a:p>
          <a:p>
            <a:r>
              <a:rPr lang="de-DE" sz="2600" dirty="0">
                <a:latin typeface="Arial" pitchFamily="34" charset="0"/>
                <a:cs typeface="Arial" pitchFamily="34" charset="0"/>
              </a:rPr>
              <a:t>Download-Link und weitere Infos: </a:t>
            </a:r>
            <a:r>
              <a:rPr lang="de-DE" sz="2600" dirty="0">
                <a:latin typeface="Arial" pitchFamily="34" charset="0"/>
                <a:cs typeface="Arial" pitchFamily="34" charset="0"/>
                <a:hlinkClick r:id="rId2"/>
              </a:rPr>
              <a:t>https://www.zdv.uni-mainz.de/telefonie-und-skype-for-business/</a:t>
            </a:r>
            <a:r>
              <a:rPr lang="de-DE" sz="2600" dirty="0">
                <a:latin typeface="Arial" pitchFamily="34" charset="0"/>
                <a:cs typeface="Arial" pitchFamily="34" charset="0"/>
              </a:rPr>
              <a:t> </a:t>
            </a:r>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19.10.2022</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25</a:t>
            </a:fld>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2022/23</a:t>
            </a:r>
            <a:endParaRPr lang="de-DE" sz="2400" dirty="0"/>
          </a:p>
        </p:txBody>
      </p:sp>
      <p:sp>
        <p:nvSpPr>
          <p:cNvPr id="8" name="Inhaltsplatzhalter 7"/>
          <p:cNvSpPr>
            <a:spLocks noGrp="1"/>
          </p:cNvSpPr>
          <p:nvPr>
            <p:ph idx="1"/>
          </p:nvPr>
        </p:nvSpPr>
        <p:spPr>
          <a:xfrm>
            <a:off x="457200" y="836712"/>
            <a:ext cx="8229600" cy="4663976"/>
          </a:xfrm>
        </p:spPr>
        <p:txBody>
          <a:bodyPr/>
          <a:lstStyle/>
          <a:p>
            <a:pPr>
              <a:buNone/>
            </a:pPr>
            <a:r>
              <a:rPr lang="de-DE" sz="2400" b="1" dirty="0">
                <a:latin typeface="Arial" pitchFamily="34" charset="0"/>
                <a:cs typeface="Arial" pitchFamily="34" charset="0"/>
              </a:rPr>
              <a:t>Microsoft Teams (MST)</a:t>
            </a:r>
          </a:p>
          <a:p>
            <a:r>
              <a:rPr lang="de-DE" sz="2400" dirty="0">
                <a:latin typeface="Arial" pitchFamily="34" charset="0"/>
                <a:cs typeface="Arial" pitchFamily="34" charset="0"/>
              </a:rPr>
              <a:t>Konferenzanwendung v.a. für synchrone digitale Lehrveranstaltungen</a:t>
            </a:r>
          </a:p>
          <a:p>
            <a:r>
              <a:rPr lang="de-DE" sz="2400" dirty="0">
                <a:latin typeface="Arial" pitchFamily="34" charset="0"/>
                <a:cs typeface="Arial" pitchFamily="34" charset="0"/>
              </a:rPr>
              <a:t>ermöglicht das Einstellen und Herunterladen von Dateien</a:t>
            </a:r>
          </a:p>
          <a:p>
            <a:r>
              <a:rPr lang="de-DE" sz="2400" dirty="0">
                <a:latin typeface="Arial" pitchFamily="34" charset="0"/>
                <a:cs typeface="Arial" pitchFamily="34" charset="0"/>
              </a:rPr>
              <a:t>kostenloser Download und Anmeldung über den Studierenden-</a:t>
            </a:r>
            <a:r>
              <a:rPr lang="de-DE" sz="2400" dirty="0" err="1">
                <a:latin typeface="Arial" pitchFamily="34" charset="0"/>
                <a:cs typeface="Arial" pitchFamily="34" charset="0"/>
              </a:rPr>
              <a:t>Account</a:t>
            </a:r>
            <a:endParaRPr lang="de-DE" sz="2400" dirty="0">
              <a:latin typeface="Arial" pitchFamily="34" charset="0"/>
              <a:cs typeface="Arial" pitchFamily="34" charset="0"/>
            </a:endParaRPr>
          </a:p>
          <a:p>
            <a:r>
              <a:rPr lang="de-DE" sz="2400" dirty="0">
                <a:latin typeface="Arial" pitchFamily="34" charset="0"/>
                <a:cs typeface="Arial" pitchFamily="34" charset="0"/>
              </a:rPr>
              <a:t>im Browser und als </a:t>
            </a:r>
            <a:r>
              <a:rPr lang="de-DE" sz="2400" dirty="0" err="1">
                <a:latin typeface="Arial" pitchFamily="34" charset="0"/>
                <a:cs typeface="Arial" pitchFamily="34" charset="0"/>
              </a:rPr>
              <a:t>App</a:t>
            </a:r>
            <a:r>
              <a:rPr lang="de-DE" sz="2400" dirty="0">
                <a:latin typeface="Arial" pitchFamily="34" charset="0"/>
                <a:cs typeface="Arial" pitchFamily="34" charset="0"/>
              </a:rPr>
              <a:t> verfügbar</a:t>
            </a:r>
          </a:p>
          <a:p>
            <a:r>
              <a:rPr lang="de-DE" sz="2400" dirty="0">
                <a:latin typeface="Arial" pitchFamily="34" charset="0"/>
                <a:cs typeface="Arial" pitchFamily="34" charset="0"/>
              </a:rPr>
              <a:t>Download-Link und weitere Infos: </a:t>
            </a:r>
            <a:r>
              <a:rPr lang="de-DE" sz="2400" dirty="0">
                <a:latin typeface="Arial" pitchFamily="34" charset="0"/>
                <a:cs typeface="Arial" pitchFamily="34" charset="0"/>
                <a:hlinkClick r:id="rId2"/>
              </a:rPr>
              <a:t>https://www.zdv.uni-mainz.de/haeufige-fragen-zu-microsoft-teams-an-der-jgu/</a:t>
            </a:r>
            <a:r>
              <a:rPr lang="de-DE" sz="2400" dirty="0">
                <a:latin typeface="Arial" pitchFamily="34" charset="0"/>
                <a:cs typeface="Arial" pitchFamily="34" charset="0"/>
              </a:rPr>
              <a:t> </a:t>
            </a:r>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19.10.2022</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26</a:t>
            </a:fld>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2022/23</a:t>
            </a:r>
            <a:endParaRPr lang="de-DE" dirty="0"/>
          </a:p>
        </p:txBody>
      </p:sp>
      <p:sp>
        <p:nvSpPr>
          <p:cNvPr id="10" name="Untertitel 9"/>
          <p:cNvSpPr>
            <a:spLocks noGrp="1"/>
          </p:cNvSpPr>
          <p:nvPr>
            <p:ph type="subTitle" idx="1"/>
          </p:nvPr>
        </p:nvSpPr>
        <p:spPr>
          <a:xfrm>
            <a:off x="685800" y="1988840"/>
            <a:ext cx="7772400" cy="2698914"/>
          </a:xfrm>
        </p:spPr>
        <p:txBody>
          <a:bodyPr/>
          <a:lstStyle/>
          <a:p>
            <a:pPr algn="ctr"/>
            <a:r>
              <a:rPr lang="de-DE" sz="4000" dirty="0"/>
              <a:t>Organisatorisches – </a:t>
            </a:r>
          </a:p>
          <a:p>
            <a:pPr algn="ctr"/>
            <a:r>
              <a:rPr lang="de-DE" sz="4000" dirty="0"/>
              <a:t>Prüfungsordnungen, Studienverlaufs-</a:t>
            </a:r>
            <a:r>
              <a:rPr lang="de-DE" sz="4000" dirty="0" err="1"/>
              <a:t>pläne</a:t>
            </a:r>
            <a:r>
              <a:rPr lang="de-DE" sz="4000" dirty="0"/>
              <a:t>, Lehrveranstaltungsanmeldung etc.</a:t>
            </a:r>
          </a:p>
        </p:txBody>
      </p:sp>
      <p:sp>
        <p:nvSpPr>
          <p:cNvPr id="6" name="Datumsplatzhalter 5"/>
          <p:cNvSpPr>
            <a:spLocks noGrp="1"/>
          </p:cNvSpPr>
          <p:nvPr>
            <p:ph type="dt" sz="half" idx="10"/>
          </p:nvPr>
        </p:nvSpPr>
        <p:spPr/>
        <p:txBody>
          <a:bodyPr/>
          <a:lstStyle/>
          <a:p>
            <a:pPr>
              <a:defRPr/>
            </a:pPr>
            <a:fld id="{F29815B5-1A43-43CE-8D9E-4F9495BDA564}" type="datetime1">
              <a:rPr lang="de-DE" smtClean="0"/>
              <a:pPr>
                <a:defRPr/>
              </a:pPr>
              <a:t>19.10.2022</a:t>
            </a:fld>
            <a:endParaRPr lang="de-DE"/>
          </a:p>
        </p:txBody>
      </p:sp>
      <p:sp>
        <p:nvSpPr>
          <p:cNvPr id="7" name="Fußzeilenplatzhalter 6"/>
          <p:cNvSpPr>
            <a:spLocks noGrp="1"/>
          </p:cNvSpPr>
          <p:nvPr>
            <p:ph type="ftr" sz="quarter" idx="11"/>
          </p:nvPr>
        </p:nvSpPr>
        <p:spPr/>
        <p:txBody>
          <a:bodyPr/>
          <a:lstStyle/>
          <a:p>
            <a:pPr>
              <a:defRPr/>
            </a:pPr>
            <a:endParaRPr lang="de-DE"/>
          </a:p>
        </p:txBody>
      </p:sp>
      <p:sp>
        <p:nvSpPr>
          <p:cNvPr id="8" name="Foliennummernplatzhalter 7"/>
          <p:cNvSpPr>
            <a:spLocks noGrp="1"/>
          </p:cNvSpPr>
          <p:nvPr>
            <p:ph type="sldNum" sz="quarter" idx="12"/>
          </p:nvPr>
        </p:nvSpPr>
        <p:spPr/>
        <p:txBody>
          <a:bodyPr/>
          <a:lstStyle/>
          <a:p>
            <a:pPr>
              <a:defRPr/>
            </a:pPr>
            <a:fld id="{98F5D831-DAA5-4A74-A36E-BF5F2DCA62DA}" type="slidenum">
              <a:rPr lang="de-DE" smtClean="0"/>
              <a:pPr>
                <a:defRPr/>
              </a:pPr>
              <a:t>27</a:t>
            </a:fld>
            <a:endParaRPr lang="de-D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2022/23</a:t>
            </a:r>
            <a:endParaRPr lang="de-DE" sz="2400" dirty="0">
              <a:solidFill>
                <a:srgbClr val="FFFFFF"/>
              </a:solidFill>
              <a:latin typeface="Arial" charset="0"/>
              <a:cs typeface="Arial" charset="0"/>
            </a:endParaRPr>
          </a:p>
        </p:txBody>
      </p:sp>
      <p:sp>
        <p:nvSpPr>
          <p:cNvPr id="30722" name="Inhaltsplatzhalter 2"/>
          <p:cNvSpPr>
            <a:spLocks noGrp="1"/>
          </p:cNvSpPr>
          <p:nvPr>
            <p:ph idx="4294967295"/>
          </p:nvPr>
        </p:nvSpPr>
        <p:spPr>
          <a:xfrm>
            <a:off x="457200" y="908050"/>
            <a:ext cx="8472488" cy="5400675"/>
          </a:xfrm>
        </p:spPr>
        <p:txBody>
          <a:bodyPr/>
          <a:lstStyle/>
          <a:p>
            <a:pPr marL="0" indent="0" eaLnBrk="1" hangingPunct="1">
              <a:buFont typeface="Arial" charset="0"/>
              <a:buNone/>
            </a:pPr>
            <a:r>
              <a:rPr lang="de-DE" dirty="0">
                <a:solidFill>
                  <a:srgbClr val="002060"/>
                </a:solidFill>
                <a:latin typeface="Arial" charset="0"/>
              </a:rPr>
              <a:t>Dokumente zu Prüfungen, Studieninhalten und -verläufen finden sich auf diesen Seiten: </a:t>
            </a:r>
          </a:p>
          <a:p>
            <a:pPr indent="0" eaLnBrk="1" hangingPunct="1">
              <a:buFont typeface="Arial" charset="0"/>
              <a:buNone/>
            </a:pPr>
            <a:endParaRPr lang="de-DE" dirty="0">
              <a:solidFill>
                <a:srgbClr val="002060"/>
              </a:solidFill>
              <a:latin typeface="Arial" charset="0"/>
            </a:endParaRPr>
          </a:p>
          <a:p>
            <a:pPr eaLnBrk="1" hangingPunct="1">
              <a:buFont typeface="Arial" charset="0"/>
              <a:buNone/>
            </a:pPr>
            <a:r>
              <a:rPr lang="de-DE" sz="2800" dirty="0">
                <a:solidFill>
                  <a:srgbClr val="002060"/>
                </a:solidFill>
                <a:latin typeface="Arial" charset="0"/>
              </a:rPr>
              <a:t>Prüfungsordnungen</a:t>
            </a:r>
            <a:endParaRPr lang="de-DE" sz="2800" dirty="0">
              <a:latin typeface="Arial" charset="0"/>
            </a:endParaRPr>
          </a:p>
          <a:p>
            <a:pPr eaLnBrk="1" hangingPunct="1">
              <a:buFontTx/>
              <a:buChar char="•"/>
            </a:pPr>
            <a:r>
              <a:rPr lang="de-DE" sz="2400" dirty="0">
                <a:latin typeface="Arial" charset="0"/>
                <a:hlinkClick r:id="rId2"/>
              </a:rPr>
              <a:t>http://www.uni-mainz.de/studlehr/ordnungen.php</a:t>
            </a:r>
            <a:r>
              <a:rPr lang="de-DE" sz="2400" dirty="0">
                <a:latin typeface="Arial" charset="0"/>
              </a:rPr>
              <a:t> </a:t>
            </a:r>
          </a:p>
          <a:p>
            <a:pPr eaLnBrk="1" hangingPunct="1">
              <a:buFont typeface="Arial" charset="0"/>
              <a:buNone/>
            </a:pPr>
            <a:endParaRPr lang="de-DE" sz="1100" dirty="0">
              <a:latin typeface="Arial" charset="0"/>
            </a:endParaRPr>
          </a:p>
          <a:p>
            <a:pPr eaLnBrk="1" hangingPunct="1">
              <a:buFont typeface="Arial" charset="0"/>
              <a:buNone/>
            </a:pPr>
            <a:endParaRPr lang="de-DE" sz="2800" dirty="0">
              <a:solidFill>
                <a:srgbClr val="0A0365"/>
              </a:solidFill>
              <a:latin typeface="Arial" charset="0"/>
            </a:endParaRPr>
          </a:p>
          <a:p>
            <a:pPr eaLnBrk="1" hangingPunct="1">
              <a:buFont typeface="Arial" charset="0"/>
              <a:buNone/>
            </a:pPr>
            <a:r>
              <a:rPr lang="de-DE" sz="2800" dirty="0">
                <a:solidFill>
                  <a:srgbClr val="0A0365"/>
                </a:solidFill>
                <a:latin typeface="Arial" charset="0"/>
              </a:rPr>
              <a:t>Studienverlaufspläne und Modulhandbücher</a:t>
            </a:r>
            <a:endParaRPr lang="de-DE" sz="2800" dirty="0">
              <a:solidFill>
                <a:srgbClr val="000000"/>
              </a:solidFill>
              <a:latin typeface="Arial" charset="0"/>
            </a:endParaRPr>
          </a:p>
          <a:p>
            <a:pPr eaLnBrk="1" hangingPunct="1"/>
            <a:r>
              <a:rPr lang="de-DE" sz="2400" dirty="0">
                <a:solidFill>
                  <a:srgbClr val="000000"/>
                </a:solidFill>
                <a:latin typeface="Arial" charset="0"/>
                <a:hlinkClick r:id="rId3"/>
              </a:rPr>
              <a:t>https://www.slavistik.uni-mainz.de/neue-studienordnungen/</a:t>
            </a:r>
            <a:endParaRPr lang="de-DE" sz="2400" dirty="0">
              <a:solidFill>
                <a:srgbClr val="000000"/>
              </a:solidFill>
              <a:latin typeface="Arial" charset="0"/>
            </a:endParaRPr>
          </a:p>
          <a:p>
            <a:pPr marL="0" indent="0" eaLnBrk="1" hangingPunct="1">
              <a:buNone/>
            </a:pPr>
            <a:endParaRPr lang="de-DE" dirty="0">
              <a:solidFill>
                <a:srgbClr val="000000"/>
              </a:solidFill>
              <a:latin typeface="Arial" charset="0"/>
            </a:endParaRPr>
          </a:p>
          <a:p>
            <a:pPr eaLnBrk="1" hangingPunct="1">
              <a:buFont typeface="Arial" charset="0"/>
              <a:buNone/>
            </a:pPr>
            <a:endParaRPr lang="de-DE" sz="1200" dirty="0">
              <a:solidFill>
                <a:srgbClr val="000000"/>
              </a:solidFill>
              <a:latin typeface="Arial" charset="0"/>
            </a:endParaRPr>
          </a:p>
          <a:p>
            <a:pPr eaLnBrk="1" hangingPunct="1">
              <a:buFont typeface="Arial" charset="0"/>
              <a:buNone/>
            </a:pPr>
            <a:endParaRPr lang="de-DE" sz="1200" dirty="0">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2022/23</a:t>
            </a:r>
            <a:endParaRPr lang="de-DE" sz="2400" dirty="0">
              <a:latin typeface="Calibri" pitchFamily="34" charset="0"/>
              <a:cs typeface="Arial" charset="0"/>
            </a:endParaRPr>
          </a:p>
        </p:txBody>
      </p:sp>
      <p:sp>
        <p:nvSpPr>
          <p:cNvPr id="31746" name="Inhaltsplatzhalter 2"/>
          <p:cNvSpPr>
            <a:spLocks noGrp="1"/>
          </p:cNvSpPr>
          <p:nvPr>
            <p:ph idx="4294967295"/>
          </p:nvPr>
        </p:nvSpPr>
        <p:spPr>
          <a:xfrm>
            <a:off x="457200" y="908050"/>
            <a:ext cx="8229600" cy="5400675"/>
          </a:xfrm>
        </p:spPr>
        <p:txBody>
          <a:bodyPr/>
          <a:lstStyle/>
          <a:p>
            <a:pPr eaLnBrk="1" hangingPunct="1">
              <a:buFont typeface="Arial" charset="0"/>
              <a:buNone/>
            </a:pPr>
            <a:r>
              <a:rPr lang="de-DE" sz="2400" dirty="0">
                <a:solidFill>
                  <a:srgbClr val="002060"/>
                </a:solidFill>
              </a:rPr>
              <a:t>Prüfungsordnungen,</a:t>
            </a:r>
            <a:r>
              <a:rPr lang="de-DE" sz="2400" dirty="0"/>
              <a:t> </a:t>
            </a:r>
            <a:r>
              <a:rPr lang="de-DE" sz="2400" dirty="0">
                <a:solidFill>
                  <a:srgbClr val="0A0365"/>
                </a:solidFill>
              </a:rPr>
              <a:t>Studienverlaufspläne, Modulhandbücher</a:t>
            </a:r>
            <a:endParaRPr lang="de-DE" sz="2400" dirty="0">
              <a:solidFill>
                <a:srgbClr val="000000"/>
              </a:solidFill>
            </a:endParaRPr>
          </a:p>
          <a:p>
            <a:pPr eaLnBrk="1" hangingPunct="1">
              <a:buFontTx/>
              <a:buChar char="•"/>
            </a:pPr>
            <a:r>
              <a:rPr lang="de-DE" sz="2400" b="1" dirty="0">
                <a:solidFill>
                  <a:srgbClr val="002060"/>
                </a:solidFill>
                <a:hlinkClick r:id="rId2"/>
              </a:rPr>
              <a:t>https://www.slavistik.uni-mainz.de/</a:t>
            </a:r>
            <a:endParaRPr lang="de-DE" sz="2400" b="1" dirty="0">
              <a:solidFill>
                <a:srgbClr val="002060"/>
              </a:solidFill>
            </a:endParaRPr>
          </a:p>
          <a:p>
            <a:pPr eaLnBrk="1" hangingPunct="1">
              <a:buFontTx/>
              <a:buChar char="•"/>
            </a:pPr>
            <a:r>
              <a:rPr lang="de-DE" sz="2400" b="1" dirty="0">
                <a:solidFill>
                  <a:srgbClr val="002060"/>
                </a:solidFill>
              </a:rPr>
              <a:t>Links „Studium Slavistik/Osteuropastudien (B.A., M.A.)“ anklicken </a:t>
            </a:r>
            <a:r>
              <a:rPr lang="de-DE" sz="2400" b="1" dirty="0">
                <a:solidFill>
                  <a:srgbClr val="002060"/>
                </a:solidFill>
                <a:sym typeface="Wingdings" panose="05000000000000000000" pitchFamily="2" charset="2"/>
              </a:rPr>
              <a:t> Neue Studienordnung  Pläne etc.</a:t>
            </a:r>
            <a:endParaRPr lang="de-DE" sz="2400" b="1" dirty="0">
              <a:solidFill>
                <a:srgbClr val="002060"/>
              </a:solidFill>
            </a:endParaRPr>
          </a:p>
          <a:p>
            <a:pPr eaLnBrk="1" hangingPunct="1">
              <a:buFont typeface="Arial" charset="0"/>
              <a:buNone/>
            </a:pPr>
            <a:endParaRPr lang="de-DE" sz="1200" dirty="0"/>
          </a:p>
        </p:txBody>
      </p:sp>
      <p:pic>
        <p:nvPicPr>
          <p:cNvPr id="5" name="Grafik 4" descr="Ein Bild, das Text enthält.&#10;&#10;Automatisch generierte Beschreibung">
            <a:extLst>
              <a:ext uri="{FF2B5EF4-FFF2-40B4-BE49-F238E27FC236}">
                <a16:creationId xmlns:a16="http://schemas.microsoft.com/office/drawing/2014/main" id="{C91A0419-2161-E45E-97D9-EF2EB278BB47}"/>
              </a:ext>
            </a:extLst>
          </p:cNvPr>
          <p:cNvPicPr>
            <a:picLocks noChangeAspect="1"/>
          </p:cNvPicPr>
          <p:nvPr/>
        </p:nvPicPr>
        <p:blipFill>
          <a:blip r:embed="rId3"/>
          <a:srcRect/>
          <a:stretch>
            <a:fillRect/>
          </a:stretch>
        </p:blipFill>
        <p:spPr>
          <a:xfrm>
            <a:off x="-1670" y="2636912"/>
            <a:ext cx="9144000" cy="40851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2022/23</a:t>
            </a:r>
          </a:p>
        </p:txBody>
      </p:sp>
      <p:sp>
        <p:nvSpPr>
          <p:cNvPr id="18434" name="Inhaltsplatzhalter 2"/>
          <p:cNvSpPr>
            <a:spLocks noGrp="1"/>
          </p:cNvSpPr>
          <p:nvPr>
            <p:ph idx="1"/>
          </p:nvPr>
        </p:nvSpPr>
        <p:spPr>
          <a:xfrm>
            <a:off x="539552" y="857250"/>
            <a:ext cx="8004175" cy="5668094"/>
          </a:xfrm>
        </p:spPr>
        <p:txBody>
          <a:bodyPr>
            <a:normAutofit/>
          </a:bodyPr>
          <a:lstStyle/>
          <a:p>
            <a:pPr marL="0" indent="0">
              <a:buNone/>
            </a:pPr>
            <a:r>
              <a:rPr lang="de-DE" sz="2800" b="1" u="sng" dirty="0"/>
              <a:t>Studierende mit sprachlichen Vorkenntnissen in Polnisch bzw. Russisch</a:t>
            </a:r>
          </a:p>
          <a:p>
            <a:pPr marL="0" indent="0">
              <a:buNone/>
            </a:pPr>
            <a:endParaRPr lang="de-DE" sz="2000" b="1" u="sng" dirty="0"/>
          </a:p>
          <a:p>
            <a:pPr marL="0" indent="0">
              <a:buNone/>
            </a:pPr>
            <a:r>
              <a:rPr lang="de-DE" sz="2800" dirty="0"/>
              <a:t>Für Studierende mit sprachlichen Vorkenntnissen in Polnisch bzw. Russisch finden in der Einführungswoche Einstufungstests statt, bei denen festgestellt werden soll, auf welchem sprachlichen Niveau Sie sich befinden und welche  sprachpraktischen Übungen die richtigen für Sie sind.</a:t>
            </a:r>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2022/23</a:t>
            </a:r>
            <a:endParaRPr lang="de-DE" sz="2400" dirty="0">
              <a:solidFill>
                <a:srgbClr val="FFFFFF"/>
              </a:solidFill>
              <a:latin typeface="Arial" charset="0"/>
              <a:cs typeface="Arial" charset="0"/>
            </a:endParaRPr>
          </a:p>
        </p:txBody>
      </p:sp>
      <p:sp>
        <p:nvSpPr>
          <p:cNvPr id="32770" name="Inhaltsplatzhalter 2"/>
          <p:cNvSpPr>
            <a:spLocks noGrp="1"/>
          </p:cNvSpPr>
          <p:nvPr>
            <p:ph idx="4294967295"/>
          </p:nvPr>
        </p:nvSpPr>
        <p:spPr>
          <a:xfrm>
            <a:off x="457200" y="908050"/>
            <a:ext cx="8229600" cy="5400675"/>
          </a:xfrm>
        </p:spPr>
        <p:txBody>
          <a:bodyPr/>
          <a:lstStyle/>
          <a:p>
            <a:pPr eaLnBrk="1" hangingPunct="1">
              <a:buFont typeface="Arial" charset="0"/>
              <a:buNone/>
            </a:pPr>
            <a:r>
              <a:rPr lang="de-DE" sz="3000" dirty="0">
                <a:solidFill>
                  <a:srgbClr val="0A0365"/>
                </a:solidFill>
                <a:latin typeface="Arial" charset="0"/>
              </a:rPr>
              <a:t>Anmeldung zu den Lehrveranstaltungen</a:t>
            </a:r>
            <a:endParaRPr lang="de-DE" sz="3000" dirty="0">
              <a:latin typeface="Arial" charset="0"/>
            </a:endParaRPr>
          </a:p>
          <a:p>
            <a:pPr eaLnBrk="1" hangingPunct="1">
              <a:buFontTx/>
              <a:buChar char="•"/>
            </a:pPr>
            <a:r>
              <a:rPr lang="de-DE" sz="3000" dirty="0">
                <a:latin typeface="Arial" charset="0"/>
                <a:hlinkClick r:id="rId2"/>
              </a:rPr>
              <a:t>https://jogustine.uni-mainz.de</a:t>
            </a:r>
            <a:endParaRPr lang="de-DE" sz="3000" dirty="0">
              <a:latin typeface="Arial" charset="0"/>
            </a:endParaRPr>
          </a:p>
          <a:p>
            <a:pPr eaLnBrk="1" hangingPunct="1">
              <a:buFont typeface="Arial" charset="0"/>
              <a:buNone/>
            </a:pPr>
            <a:endParaRPr lang="de-DE" sz="1200" dirty="0">
              <a:latin typeface="Arial" charset="0"/>
            </a:endParaRPr>
          </a:p>
          <a:p>
            <a:pPr eaLnBrk="1" hangingPunct="1">
              <a:buFont typeface="Arial" charset="0"/>
              <a:buNone/>
            </a:pPr>
            <a:r>
              <a:rPr lang="de-DE" sz="3000" dirty="0">
                <a:latin typeface="Arial" charset="0"/>
              </a:rPr>
              <a:t>Weitere Informationen und Hilfe:</a:t>
            </a:r>
          </a:p>
          <a:p>
            <a:pPr eaLnBrk="1" hangingPunct="1">
              <a:buFontTx/>
              <a:buChar char="•"/>
            </a:pPr>
            <a:r>
              <a:rPr lang="de-DE" sz="3000" dirty="0">
                <a:latin typeface="Arial" charset="0"/>
                <a:hlinkClick r:id="rId3"/>
              </a:rPr>
              <a:t>http://www.info.jogustine.uni-mainz.de/</a:t>
            </a:r>
            <a:endParaRPr lang="de-DE" sz="3000" dirty="0">
              <a:latin typeface="Arial" charset="0"/>
            </a:endParaRPr>
          </a:p>
          <a:p>
            <a:pPr eaLnBrk="1" hangingPunct="1">
              <a:buFontTx/>
              <a:buChar char="•"/>
            </a:pPr>
            <a:r>
              <a:rPr lang="de-DE" sz="3000" dirty="0" err="1">
                <a:latin typeface="Arial" charset="0"/>
              </a:rPr>
              <a:t>Jogustine</a:t>
            </a:r>
            <a:r>
              <a:rPr lang="de-DE" sz="3000" dirty="0">
                <a:latin typeface="Arial" charset="0"/>
              </a:rPr>
              <a:t>-Hotline: 06131-39-29999</a:t>
            </a:r>
          </a:p>
          <a:p>
            <a:pPr eaLnBrk="1" hangingPunct="1">
              <a:buFontTx/>
              <a:buChar char="•"/>
            </a:pPr>
            <a:r>
              <a:rPr lang="de-DE" sz="3000" dirty="0">
                <a:latin typeface="Arial" charset="0"/>
              </a:rPr>
              <a:t>Studienbüro Slavistik 00-542 (Philosophicum) per Mail erreichbar, Sprechzeiten n. V.: </a:t>
            </a:r>
          </a:p>
          <a:p>
            <a:pPr eaLnBrk="1" hangingPunct="1">
              <a:buNone/>
            </a:pPr>
            <a:r>
              <a:rPr lang="de-DE" sz="3000" dirty="0">
                <a:latin typeface="Arial" charset="0"/>
              </a:rPr>
              <a:t>	</a:t>
            </a:r>
            <a:r>
              <a:rPr lang="de-DE" sz="3000" b="1" dirty="0">
                <a:latin typeface="Arial" charset="0"/>
              </a:rPr>
              <a:t>susanne.jakob@uni-mainz.de</a:t>
            </a:r>
          </a:p>
          <a:p>
            <a:pPr eaLnBrk="1" hangingPunct="1">
              <a:buNone/>
            </a:pPr>
            <a:r>
              <a:rPr lang="de-DE" sz="3000" dirty="0">
                <a:latin typeface="Arial" charset="0"/>
              </a:rPr>
              <a:t>	</a:t>
            </a:r>
            <a:r>
              <a:rPr lang="de-DE" sz="3000" dirty="0">
                <a:latin typeface="Arial" charset="0"/>
                <a:hlinkClick r:id="rId4"/>
              </a:rPr>
              <a:t>https://www.slavistik.uni-mainz.de/ </a:t>
            </a:r>
            <a:r>
              <a:rPr lang="de-DE" sz="3000" dirty="0" err="1">
                <a:latin typeface="Arial" charset="0"/>
                <a:hlinkClick r:id="rId4"/>
              </a:rPr>
              <a:t>studienbuero</a:t>
            </a:r>
            <a:r>
              <a:rPr lang="de-DE" sz="3000" dirty="0">
                <a:latin typeface="Arial" charset="0"/>
                <a:hlinkClick r:id="rId4"/>
              </a:rPr>
              <a:t>/</a:t>
            </a:r>
            <a:r>
              <a:rPr lang="de-DE" sz="3000" dirty="0">
                <a:latin typeface="Arial" charset="0"/>
              </a:rPr>
              <a:t> </a:t>
            </a:r>
          </a:p>
          <a:p>
            <a:pPr eaLnBrk="1" hangingPunct="1">
              <a:buNone/>
            </a:pPr>
            <a:endParaRPr lang="de-DE" sz="3000" dirty="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2022/23</a:t>
            </a:r>
            <a:endParaRPr lang="de-DE" dirty="0"/>
          </a:p>
        </p:txBody>
      </p:sp>
      <p:sp>
        <p:nvSpPr>
          <p:cNvPr id="8" name="Untertitel 7"/>
          <p:cNvSpPr>
            <a:spLocks noGrp="1"/>
          </p:cNvSpPr>
          <p:nvPr>
            <p:ph type="subTitle" idx="1"/>
          </p:nvPr>
        </p:nvSpPr>
        <p:spPr/>
        <p:txBody>
          <a:bodyPr/>
          <a:lstStyle/>
          <a:p>
            <a:pPr algn="ctr"/>
            <a:r>
              <a:rPr lang="de-DE" sz="4000" dirty="0"/>
              <a:t>Wichtige Kontaktpersonen und Ansprechpartner</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922A09E7-8C48-48B9-9B58-04C993B1A285}" type="slidenum">
              <a:rPr lang="de-DE" smtClean="0"/>
              <a:pPr>
                <a:defRPr/>
              </a:pPr>
              <a:t>31</a:t>
            </a:fld>
            <a:endParaRPr lang="de-D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2022/23</a:t>
            </a:r>
          </a:p>
        </p:txBody>
      </p:sp>
      <p:sp>
        <p:nvSpPr>
          <p:cNvPr id="18434" name="Inhaltsplatzhalter 2"/>
          <p:cNvSpPr>
            <a:spLocks noGrp="1"/>
          </p:cNvSpPr>
          <p:nvPr>
            <p:ph idx="1"/>
          </p:nvPr>
        </p:nvSpPr>
        <p:spPr>
          <a:xfrm>
            <a:off x="539552" y="1484784"/>
            <a:ext cx="8004175" cy="5040560"/>
          </a:xfrm>
        </p:spPr>
        <p:txBody>
          <a:bodyPr>
            <a:normAutofit fontScale="85000" lnSpcReduction="20000"/>
          </a:bodyPr>
          <a:lstStyle/>
          <a:p>
            <a:pPr marL="0" indent="0" eaLnBrk="1" hangingPunct="1">
              <a:buFont typeface="Arial" charset="0"/>
              <a:buNone/>
            </a:pPr>
            <a:r>
              <a:rPr lang="de-DE" sz="2400" u="sng" dirty="0">
                <a:latin typeface="Arial" panose="020B0604020202020204" pitchFamily="34" charset="0"/>
                <a:cs typeface="Arial" panose="020B0604020202020204" pitchFamily="34" charset="0"/>
                <a:hlinkClick r:id="rId2"/>
              </a:rPr>
              <a:t>https://www.slavistik.uni-mainz.de/studienbuero/</a:t>
            </a:r>
            <a:endParaRPr lang="de-DE" sz="2400" u="sng" dirty="0">
              <a:latin typeface="Arial" panose="020B0604020202020204" pitchFamily="34" charset="0"/>
              <a:cs typeface="Arial" panose="020B0604020202020204" pitchFamily="34" charset="0"/>
            </a:endParaRPr>
          </a:p>
          <a:p>
            <a:pPr marL="0" indent="0" eaLnBrk="1" hangingPunct="1">
              <a:buFont typeface="Arial" charset="0"/>
              <a:buNone/>
            </a:pPr>
            <a:endParaRPr lang="de-DE" sz="2400" dirty="0">
              <a:latin typeface="Arial" panose="020B0604020202020204" pitchFamily="34" charset="0"/>
              <a:cs typeface="Arial" panose="020B0604020202020204" pitchFamily="34" charset="0"/>
            </a:endParaRPr>
          </a:p>
          <a:p>
            <a:pPr marL="0" indent="0" eaLnBrk="1" hangingPunct="1">
              <a:buFont typeface="Arial" charset="0"/>
              <a:buNone/>
            </a:pPr>
            <a:r>
              <a:rPr lang="de-DE" sz="2400" dirty="0">
                <a:latin typeface="Arial" panose="020B0604020202020204" pitchFamily="34" charset="0"/>
                <a:cs typeface="Arial" panose="020B0604020202020204" pitchFamily="34" charset="0"/>
              </a:rPr>
              <a:t>E-Mail: </a:t>
            </a:r>
            <a:r>
              <a:rPr lang="de-DE" sz="2600" dirty="0">
                <a:latin typeface="Arial" panose="020B0604020202020204" pitchFamily="34" charset="0"/>
                <a:cs typeface="Arial" panose="020B0604020202020204" pitchFamily="34" charset="0"/>
                <a:hlinkClick r:id="rId3"/>
              </a:rPr>
              <a:t>Studb05-Slav@uni-mainz.de</a:t>
            </a:r>
            <a:r>
              <a:rPr lang="de-DE" sz="2600" dirty="0">
                <a:latin typeface="Arial" panose="020B0604020202020204" pitchFamily="34" charset="0"/>
                <a:cs typeface="Arial" panose="020B0604020202020204" pitchFamily="34" charset="0"/>
              </a:rPr>
              <a:t> </a:t>
            </a:r>
          </a:p>
          <a:p>
            <a:pPr marL="0" indent="0" eaLnBrk="1" hangingPunct="1">
              <a:buFont typeface="Arial" charset="0"/>
              <a:buNone/>
            </a:pPr>
            <a:endParaRPr lang="de-DE" dirty="0">
              <a:latin typeface="Arial" panose="020B0604020202020204" pitchFamily="34" charset="0"/>
              <a:cs typeface="Arial" panose="020B0604020202020204" pitchFamily="34" charset="0"/>
            </a:endParaRPr>
          </a:p>
          <a:p>
            <a:pPr marL="0" indent="0" eaLnBrk="1" hangingPunct="1">
              <a:buFont typeface="Arial" charset="0"/>
              <a:buNone/>
            </a:pPr>
            <a:r>
              <a:rPr lang="de-DE" sz="2300" b="1" dirty="0">
                <a:latin typeface="Arial" panose="020B0604020202020204" pitchFamily="34" charset="0"/>
                <a:cs typeface="Arial" panose="020B0604020202020204" pitchFamily="34" charset="0"/>
              </a:rPr>
              <a:t>Studienmanagement und Lehrveranstaltungsmanagement</a:t>
            </a:r>
          </a:p>
          <a:p>
            <a:pPr marL="0" indent="0" eaLnBrk="1" hangingPunct="1">
              <a:buFont typeface="Arial" charset="0"/>
              <a:buNone/>
            </a:pPr>
            <a:r>
              <a:rPr lang="de-DE" sz="2300" dirty="0">
                <a:latin typeface="Arial" panose="020B0604020202020204" pitchFamily="34" charset="0"/>
                <a:cs typeface="Arial" panose="020B0604020202020204" pitchFamily="34" charset="0"/>
              </a:rPr>
              <a:t>Susanne Jakob</a:t>
            </a:r>
          </a:p>
          <a:p>
            <a:pPr marL="0" indent="0" eaLnBrk="1" hangingPunct="1">
              <a:buFont typeface="Arial" charset="0"/>
              <a:buNone/>
            </a:pPr>
            <a:r>
              <a:rPr lang="de-DE" sz="2300" dirty="0">
                <a:latin typeface="Arial" panose="020B0604020202020204" pitchFamily="34" charset="0"/>
                <a:cs typeface="Arial" panose="020B0604020202020204" pitchFamily="34" charset="0"/>
              </a:rPr>
              <a:t>Raum: 00-542</a:t>
            </a:r>
          </a:p>
          <a:p>
            <a:pPr marL="0" indent="0" eaLnBrk="1" hangingPunct="1">
              <a:buFont typeface="Arial" charset="0"/>
              <a:buNone/>
            </a:pPr>
            <a:r>
              <a:rPr lang="de-DE" sz="2300" dirty="0">
                <a:latin typeface="Arial" panose="020B0604020202020204" pitchFamily="34" charset="0"/>
                <a:cs typeface="Arial" panose="020B0604020202020204" pitchFamily="34" charset="0"/>
              </a:rPr>
              <a:t>Frau Jakob ist per Mail zu erreichen: </a:t>
            </a:r>
            <a:r>
              <a:rPr lang="de-DE" sz="2300" b="1" dirty="0">
                <a:latin typeface="Arial" panose="020B0604020202020204" pitchFamily="34" charset="0"/>
                <a:cs typeface="Arial" panose="020B0604020202020204" pitchFamily="34" charset="0"/>
              </a:rPr>
              <a:t>susanne.jakob@uni-mainz.de</a:t>
            </a:r>
          </a:p>
          <a:p>
            <a:pPr marL="0" indent="0" eaLnBrk="1" hangingPunct="1">
              <a:buFont typeface="Arial" charset="0"/>
              <a:buNone/>
            </a:pPr>
            <a:endParaRPr lang="de-DE" sz="2300" dirty="0">
              <a:latin typeface="Arial" panose="020B0604020202020204" pitchFamily="34" charset="0"/>
              <a:cs typeface="Arial" panose="020B0604020202020204" pitchFamily="34" charset="0"/>
            </a:endParaRPr>
          </a:p>
          <a:p>
            <a:pPr marL="0" indent="0" eaLnBrk="1" hangingPunct="1">
              <a:buFont typeface="Arial" charset="0"/>
              <a:buNone/>
            </a:pPr>
            <a:r>
              <a:rPr lang="de-DE" sz="2300" b="1" dirty="0">
                <a:latin typeface="Arial" panose="020B0604020202020204" pitchFamily="34" charset="0"/>
                <a:cs typeface="Arial" panose="020B0604020202020204" pitchFamily="34" charset="0"/>
              </a:rPr>
              <a:t>Prüfungsmanagement</a:t>
            </a:r>
          </a:p>
          <a:p>
            <a:pPr marL="0" indent="0" eaLnBrk="1" hangingPunct="1">
              <a:buFont typeface="Arial" charset="0"/>
              <a:buNone/>
            </a:pPr>
            <a:r>
              <a:rPr lang="de-DE" sz="2300" dirty="0">
                <a:latin typeface="Arial" panose="020B0604020202020204" pitchFamily="34" charset="0"/>
                <a:cs typeface="Arial" panose="020B0604020202020204" pitchFamily="34" charset="0"/>
              </a:rPr>
              <a:t>Jana </a:t>
            </a:r>
            <a:r>
              <a:rPr lang="de-DE" sz="2300" dirty="0" err="1">
                <a:latin typeface="Arial" panose="020B0604020202020204" pitchFamily="34" charset="0"/>
                <a:cs typeface="Arial" panose="020B0604020202020204" pitchFamily="34" charset="0"/>
              </a:rPr>
              <a:t>Hatakova</a:t>
            </a:r>
            <a:endParaRPr lang="de-DE" sz="2300" dirty="0">
              <a:latin typeface="Arial" panose="020B0604020202020204" pitchFamily="34" charset="0"/>
              <a:cs typeface="Arial" panose="020B0604020202020204" pitchFamily="34" charset="0"/>
            </a:endParaRPr>
          </a:p>
          <a:p>
            <a:pPr marL="0" indent="0" eaLnBrk="1" hangingPunct="1">
              <a:buFont typeface="Arial" charset="0"/>
              <a:buNone/>
            </a:pPr>
            <a:r>
              <a:rPr lang="de-DE" sz="2300" dirty="0">
                <a:latin typeface="Arial" panose="020B0604020202020204" pitchFamily="34" charset="0"/>
                <a:cs typeface="Arial" panose="020B0604020202020204" pitchFamily="34" charset="0"/>
              </a:rPr>
              <a:t>Raum: 00-924</a:t>
            </a:r>
          </a:p>
          <a:p>
            <a:pPr marL="0" indent="0">
              <a:spcAft>
                <a:spcPts val="0"/>
              </a:spcAft>
              <a:buNone/>
            </a:pPr>
            <a:r>
              <a:rPr lang="de-DE" sz="2300" dirty="0">
                <a:latin typeface="Arial" panose="020B0604020202020204" pitchFamily="34" charset="0"/>
                <a:cs typeface="Arial" panose="020B0604020202020204" pitchFamily="34" charset="0"/>
              </a:rPr>
              <a:t>Frau </a:t>
            </a:r>
            <a:r>
              <a:rPr lang="de-DE" sz="2300" dirty="0" err="1">
                <a:latin typeface="Arial" panose="020B0604020202020204" pitchFamily="34" charset="0"/>
                <a:cs typeface="Arial" panose="020B0604020202020204" pitchFamily="34" charset="0"/>
              </a:rPr>
              <a:t>Hatakova</a:t>
            </a:r>
            <a:r>
              <a:rPr lang="de-DE" sz="2300" dirty="0">
                <a:latin typeface="Arial" panose="020B0604020202020204" pitchFamily="34" charset="0"/>
                <a:cs typeface="Arial" panose="020B0604020202020204" pitchFamily="34" charset="0"/>
              </a:rPr>
              <a:t> ist per Mail zu erreichen: </a:t>
            </a:r>
            <a:r>
              <a:rPr lang="de-DE" sz="2300" b="1" dirty="0">
                <a:latin typeface="Arial" panose="020B0604020202020204" pitchFamily="34" charset="0"/>
                <a:cs typeface="Arial" panose="020B0604020202020204" pitchFamily="34" charset="0"/>
              </a:rPr>
              <a:t>hatakov@uni-mainz.de</a:t>
            </a:r>
            <a:endParaRPr lang="de-DE" sz="2300" b="1" dirty="0">
              <a:latin typeface="Arial" panose="020B0604020202020204" pitchFamily="34" charset="0"/>
              <a:ea typeface="Calibri"/>
              <a:cs typeface="Arial" panose="020B0604020202020204" pitchFamily="34" charset="0"/>
            </a:endParaRPr>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771525"/>
          </a:xfrm>
        </p:spPr>
        <p:txBody>
          <a:bodyPr/>
          <a:lstStyle/>
          <a:p>
            <a:pPr eaLnBrk="1" hangingPunct="1"/>
            <a:r>
              <a:rPr lang="de-DE" sz="3600" dirty="0">
                <a:solidFill>
                  <a:srgbClr val="0A0365"/>
                </a:solidFill>
                <a:latin typeface="Arial" charset="0"/>
                <a:cs typeface="Arial" charset="0"/>
              </a:rPr>
              <a:t>Studienbüro Slavistik</a:t>
            </a:r>
            <a:endParaRPr lang="de-DE" sz="3600" dirty="0">
              <a:latin typeface="Arial" charset="0"/>
              <a:cs typeface="Arial" charset="0"/>
            </a:endParaRPr>
          </a:p>
          <a:p>
            <a:pPr eaLnBrk="1" hangingPunct="1"/>
            <a:endParaRPr lang="de-D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r>
              <a:rPr lang="de-DE" sz="2400" dirty="0">
                <a:latin typeface="Arial" charset="0"/>
                <a:cs typeface="Arial" charset="0"/>
              </a:rPr>
              <a:t>Einführungsveranstaltung Wintersemester 2022/23</a:t>
            </a:r>
            <a:endParaRPr lang="de-DE" sz="2400" dirty="0">
              <a:latin typeface="Calibri" pitchFamily="34" charset="0"/>
              <a:cs typeface="Arial" charset="0"/>
            </a:endParaRPr>
          </a:p>
        </p:txBody>
      </p:sp>
      <p:sp>
        <p:nvSpPr>
          <p:cNvPr id="35842" name="Rectangle 3"/>
          <p:cNvSpPr>
            <a:spLocks noGrp="1" noChangeArrowheads="1"/>
          </p:cNvSpPr>
          <p:nvPr>
            <p:ph type="body" idx="4294967295"/>
          </p:nvPr>
        </p:nvSpPr>
        <p:spPr>
          <a:xfrm>
            <a:off x="457200" y="548680"/>
            <a:ext cx="8229600" cy="5256213"/>
          </a:xfrm>
        </p:spPr>
        <p:txBody>
          <a:bodyPr/>
          <a:lstStyle/>
          <a:p>
            <a:pPr marL="0" indent="0">
              <a:buFont typeface="Arial" charset="0"/>
              <a:buNone/>
            </a:pPr>
            <a:r>
              <a:rPr lang="de-DE" sz="2800" dirty="0"/>
              <a:t>Studienberatung für Erstsemester:</a:t>
            </a:r>
          </a:p>
          <a:p>
            <a:pPr marL="0" indent="0">
              <a:buNone/>
            </a:pPr>
            <a:endParaRPr lang="de-DE" sz="1800" b="1" dirty="0"/>
          </a:p>
          <a:p>
            <a:pPr marL="0" indent="0">
              <a:buNone/>
            </a:pPr>
            <a:r>
              <a:rPr lang="de-DE" sz="2200" dirty="0"/>
              <a:t>Bei allgemeinen Fragen orientieren Sie sich bitte an den Zuständigkeiten der Studienberater/innen. </a:t>
            </a:r>
          </a:p>
          <a:p>
            <a:pPr marL="0" indent="0">
              <a:buNone/>
            </a:pPr>
            <a:r>
              <a:rPr lang="de-DE" sz="2200" dirty="0"/>
              <a:t>(</a:t>
            </a:r>
            <a:r>
              <a:rPr lang="de-DE" sz="2200" u="sng" dirty="0">
                <a:hlinkClick r:id="rId2"/>
              </a:rPr>
              <a:t>https://www.slavistik.uni-mainz.de/studienfachberatung/</a:t>
            </a:r>
            <a:r>
              <a:rPr lang="de-DE" sz="2200" dirty="0"/>
              <a:t>) </a:t>
            </a:r>
          </a:p>
          <a:p>
            <a:pPr marL="0" indent="0">
              <a:buNone/>
            </a:pPr>
            <a:endParaRPr lang="de-DE" sz="2200" dirty="0"/>
          </a:p>
          <a:p>
            <a:pPr marL="0" indent="0">
              <a:buNone/>
            </a:pPr>
            <a:r>
              <a:rPr lang="de-DE" sz="2200" dirty="0"/>
              <a:t>Sofern es um Fragen zu einzelnen Veranstaltungen geht, wenden Sie sich am besten an die betreffenden Lehrenden. Bisweilen ist sicher auch ein persönliches Gespräch wünschenswert. Die Kontaktdaten und Sprechzeiten sind auf der Homepage der Slavistik aufgelistet.</a:t>
            </a:r>
          </a:p>
          <a:p>
            <a:pPr marL="0" indent="0">
              <a:buNone/>
            </a:pPr>
            <a:r>
              <a:rPr lang="de-DE" sz="2200" dirty="0"/>
              <a:t>(</a:t>
            </a:r>
            <a:r>
              <a:rPr lang="de-DE" sz="2200" dirty="0">
                <a:hlinkClick r:id="rId3"/>
              </a:rPr>
              <a:t>https://www.slavistik.uni-mainz.de/professuren-mitarbeiter/</a:t>
            </a:r>
            <a:r>
              <a:rPr lang="de-DE" sz="22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r>
              <a:rPr lang="de-DE" sz="2400" dirty="0">
                <a:latin typeface="Arial" charset="0"/>
                <a:cs typeface="Arial" charset="0"/>
              </a:rPr>
              <a:t>Einführungsveranstaltung Wintersemester 2022/23</a:t>
            </a:r>
            <a:endParaRPr lang="de-DE" sz="2400" dirty="0">
              <a:latin typeface="Calibri" pitchFamily="34" charset="0"/>
              <a:cs typeface="Arial" charset="0"/>
            </a:endParaRPr>
          </a:p>
        </p:txBody>
      </p:sp>
      <p:sp>
        <p:nvSpPr>
          <p:cNvPr id="35842" name="Rectangle 3"/>
          <p:cNvSpPr>
            <a:spLocks noGrp="1" noChangeArrowheads="1"/>
          </p:cNvSpPr>
          <p:nvPr>
            <p:ph type="body" idx="4294967295"/>
          </p:nvPr>
        </p:nvSpPr>
        <p:spPr>
          <a:xfrm>
            <a:off x="457200" y="800893"/>
            <a:ext cx="8229600" cy="5256213"/>
          </a:xfrm>
        </p:spPr>
        <p:txBody>
          <a:bodyPr/>
          <a:lstStyle/>
          <a:p>
            <a:pPr marL="0" indent="0" algn="ctr">
              <a:buFont typeface="Arial" charset="0"/>
              <a:buNone/>
            </a:pPr>
            <a:r>
              <a:rPr lang="de-DE" sz="3200" b="1" dirty="0"/>
              <a:t>Sondersprechstunden am 19.10.2022</a:t>
            </a:r>
            <a:endParaRPr lang="de-DE" sz="2400" dirty="0">
              <a:solidFill>
                <a:srgbClr val="FF0000"/>
              </a:solidFill>
            </a:endParaRPr>
          </a:p>
          <a:p>
            <a:pPr marL="0" indent="0">
              <a:buFont typeface="Arial" charset="0"/>
              <a:buNone/>
            </a:pPr>
            <a:r>
              <a:rPr lang="de-DE" sz="2800" b="1" dirty="0">
                <a:solidFill>
                  <a:srgbClr val="FF0000"/>
                </a:solidFill>
              </a:rPr>
              <a:t>Über die regulären Sprechzeiten der Dozierenden informiert die Homepage</a:t>
            </a:r>
          </a:p>
          <a:p>
            <a:pPr marL="0" indent="0">
              <a:buFont typeface="Arial" charset="0"/>
              <a:buNone/>
            </a:pPr>
            <a:r>
              <a:rPr lang="de-DE" sz="1400" dirty="0"/>
              <a:t> </a:t>
            </a:r>
          </a:p>
          <a:p>
            <a:pPr marL="0" indent="0">
              <a:buNone/>
            </a:pPr>
            <a:r>
              <a:rPr lang="de-DE" sz="2400" b="1" dirty="0"/>
              <a:t>Prof. Dr. Rainer Goldt</a:t>
            </a:r>
            <a:r>
              <a:rPr lang="de-DE" sz="2400" dirty="0"/>
              <a:t> (B.A. Russistik):  </a:t>
            </a:r>
            <a:r>
              <a:rPr lang="de-DE" sz="2400" b="1" dirty="0"/>
              <a:t>12-13 Uhr, 00-732</a:t>
            </a:r>
          </a:p>
          <a:p>
            <a:pPr marL="0" indent="0">
              <a:buNone/>
            </a:pPr>
            <a:r>
              <a:rPr lang="de-DE" sz="2400" b="1" dirty="0"/>
              <a:t>Dr. Ewa Makarczyk-Schuster</a:t>
            </a:r>
            <a:r>
              <a:rPr lang="de-DE" sz="2400" dirty="0"/>
              <a:t> (Polonistik): </a:t>
            </a:r>
            <a:r>
              <a:rPr lang="de-DE" sz="2400" b="1" dirty="0"/>
              <a:t>12-14 Uhr, Polonicum (04-213)</a:t>
            </a:r>
          </a:p>
          <a:p>
            <a:pPr marL="0" indent="0">
              <a:spcBef>
                <a:spcPts val="600"/>
              </a:spcBef>
              <a:spcAft>
                <a:spcPts val="0"/>
              </a:spcAft>
              <a:buNone/>
            </a:pPr>
            <a:r>
              <a:rPr lang="de-DE" sz="2400" b="1" dirty="0"/>
              <a:t>Dr. Alexei Rybakov</a:t>
            </a:r>
            <a:r>
              <a:rPr lang="de-DE" sz="2400" dirty="0"/>
              <a:t> (</a:t>
            </a:r>
            <a:r>
              <a:rPr lang="de-DE" sz="2400" dirty="0" err="1"/>
              <a:t>B.Ed</a:t>
            </a:r>
            <a:r>
              <a:rPr lang="de-DE" sz="2400" dirty="0"/>
              <a:t>. Russistik): </a:t>
            </a:r>
            <a:r>
              <a:rPr lang="de-DE" sz="2400" b="1" dirty="0"/>
              <a:t>12-13 Uhr, 00-736</a:t>
            </a:r>
            <a:br>
              <a:rPr lang="de-DE" sz="2400" dirty="0"/>
            </a:br>
            <a:endParaRPr lang="de-DE" sz="2400" b="1" dirty="0"/>
          </a:p>
          <a:p>
            <a:pPr marL="0" indent="0">
              <a:buNone/>
            </a:pPr>
            <a:r>
              <a:rPr lang="de-DE" sz="2400" dirty="0"/>
              <a:t>Vertrauensdozent für ausländische Studierende: </a:t>
            </a:r>
          </a:p>
          <a:p>
            <a:pPr marL="0" indent="0">
              <a:buFont typeface="Arial" charset="0"/>
              <a:buNone/>
            </a:pPr>
            <a:r>
              <a:rPr lang="de-DE" sz="2400" b="1" dirty="0"/>
              <a:t>Prof. Dr. Rainer Goldt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p:txBody>
          <a:bodyPr/>
          <a:lstStyle/>
          <a:p>
            <a:r>
              <a:rPr lang="de-DE" sz="2400" dirty="0">
                <a:latin typeface="Arial" charset="0"/>
                <a:cs typeface="Arial" charset="0"/>
              </a:rPr>
              <a:t>Einführungsveranstaltung Wintersemester 2022/23</a:t>
            </a:r>
            <a:endParaRPr lang="de-DE" sz="2400" dirty="0"/>
          </a:p>
        </p:txBody>
      </p:sp>
      <p:sp>
        <p:nvSpPr>
          <p:cNvPr id="3" name="Inhaltsplatzhalter 2"/>
          <p:cNvSpPr>
            <a:spLocks noGrp="1"/>
          </p:cNvSpPr>
          <p:nvPr>
            <p:ph idx="1"/>
          </p:nvPr>
        </p:nvSpPr>
        <p:spPr>
          <a:xfrm>
            <a:off x="457200" y="549274"/>
            <a:ext cx="8579296" cy="6120085"/>
          </a:xfrm>
        </p:spPr>
        <p:txBody>
          <a:bodyPr/>
          <a:lstStyle/>
          <a:p>
            <a:pPr eaLnBrk="1" hangingPunct="1">
              <a:lnSpc>
                <a:spcPct val="90000"/>
              </a:lnSpc>
              <a:buFont typeface="Arial" charset="0"/>
              <a:buNone/>
              <a:defRPr/>
            </a:pPr>
            <a:endParaRPr lang="de-DE" sz="1200" dirty="0">
              <a:solidFill>
                <a:srgbClr val="0A0365"/>
              </a:solidFill>
              <a:latin typeface="Arial" charset="0"/>
              <a:cs typeface="Arial" charset="0"/>
            </a:endParaRPr>
          </a:p>
          <a:p>
            <a:pPr marL="0" indent="0" eaLnBrk="1" hangingPunct="1">
              <a:lnSpc>
                <a:spcPct val="90000"/>
              </a:lnSpc>
              <a:buFont typeface="Arial" charset="0"/>
              <a:buNone/>
              <a:defRPr/>
            </a:pPr>
            <a:r>
              <a:rPr lang="de-DE" sz="2400" dirty="0">
                <a:cs typeface="Arial" charset="0"/>
              </a:rPr>
              <a:t>Homepage</a:t>
            </a:r>
          </a:p>
          <a:p>
            <a:pPr lvl="1" eaLnBrk="1" hangingPunct="1">
              <a:lnSpc>
                <a:spcPct val="90000"/>
              </a:lnSpc>
              <a:defRPr/>
            </a:pPr>
            <a:r>
              <a:rPr lang="de-DE" sz="2400" dirty="0">
                <a:cs typeface="Arial" charset="0"/>
                <a:hlinkClick r:id="rId2"/>
              </a:rPr>
              <a:t>http://www.slavistik.uni-mainz.de/</a:t>
            </a:r>
            <a:endParaRPr lang="de-DE" sz="2400" dirty="0">
              <a:cs typeface="Arial" charset="0"/>
            </a:endParaRPr>
          </a:p>
          <a:p>
            <a:pPr marL="457200" lvl="1" indent="0" eaLnBrk="1" hangingPunct="1">
              <a:lnSpc>
                <a:spcPct val="90000"/>
              </a:lnSpc>
              <a:buFont typeface="Arial" charset="0"/>
              <a:buNone/>
              <a:defRPr/>
            </a:pPr>
            <a:endParaRPr lang="de-DE" sz="1000" dirty="0">
              <a:cs typeface="Arial" charset="0"/>
            </a:endParaRPr>
          </a:p>
          <a:p>
            <a:pPr marL="0" indent="0" eaLnBrk="1" hangingPunct="1">
              <a:buFont typeface="Arial" charset="0"/>
              <a:buNone/>
              <a:defRPr/>
            </a:pPr>
            <a:r>
              <a:rPr lang="de-DE" sz="2400" dirty="0">
                <a:cs typeface="Arial" charset="0"/>
              </a:rPr>
              <a:t>Sekretariat für Slavistik (Raum 00-552)</a:t>
            </a:r>
          </a:p>
          <a:p>
            <a:pPr lvl="1" eaLnBrk="1" hangingPunct="1">
              <a:defRPr/>
            </a:pPr>
            <a:r>
              <a:rPr lang="de-DE" sz="2400" dirty="0">
                <a:cs typeface="Arial" charset="0"/>
              </a:rPr>
              <a:t>Maria Fotteler </a:t>
            </a:r>
          </a:p>
          <a:p>
            <a:pPr lvl="1" eaLnBrk="1" hangingPunct="1">
              <a:defRPr/>
            </a:pPr>
            <a:r>
              <a:rPr lang="de-DE" sz="2400" dirty="0">
                <a:cs typeface="Arial" charset="0"/>
              </a:rPr>
              <a:t>E-Mail: </a:t>
            </a:r>
            <a:r>
              <a:rPr lang="de-DE" sz="2400" dirty="0">
                <a:cs typeface="Arial" charset="0"/>
                <a:hlinkClick r:id="rId3"/>
              </a:rPr>
              <a:t>slavistik@uni-mainz.de</a:t>
            </a:r>
            <a:r>
              <a:rPr lang="de-DE" sz="2400" dirty="0">
                <a:cs typeface="Arial" charset="0"/>
              </a:rPr>
              <a:t>  </a:t>
            </a:r>
          </a:p>
          <a:p>
            <a:pPr marL="457200" lvl="1" indent="0" eaLnBrk="1" hangingPunct="1">
              <a:buFont typeface="Arial" charset="0"/>
              <a:buNone/>
              <a:defRPr/>
            </a:pPr>
            <a:endParaRPr lang="de-DE" sz="1000" dirty="0">
              <a:cs typeface="Arial" charset="0"/>
            </a:endParaRPr>
          </a:p>
          <a:p>
            <a:pPr marL="0" indent="0" eaLnBrk="1" hangingPunct="1">
              <a:buFont typeface="Arial" charset="0"/>
              <a:buNone/>
              <a:defRPr/>
            </a:pPr>
            <a:r>
              <a:rPr lang="de-DE" sz="2400" dirty="0">
                <a:cs typeface="Arial" charset="0"/>
              </a:rPr>
              <a:t>Sekretariat </a:t>
            </a:r>
            <a:r>
              <a:rPr lang="de-DE" sz="2400" dirty="0" err="1">
                <a:cs typeface="Arial" charset="0"/>
              </a:rPr>
              <a:t>Polonicum</a:t>
            </a:r>
            <a:endParaRPr lang="de-DE" sz="2400" dirty="0">
              <a:cs typeface="Arial" charset="0"/>
            </a:endParaRPr>
          </a:p>
          <a:p>
            <a:pPr lvl="1" eaLnBrk="1" hangingPunct="1">
              <a:defRPr/>
            </a:pPr>
            <a:r>
              <a:rPr lang="de-DE" sz="2400" dirty="0"/>
              <a:t>Pascal Frankenberger</a:t>
            </a:r>
          </a:p>
          <a:p>
            <a:pPr lvl="1" eaLnBrk="1" hangingPunct="1">
              <a:defRPr/>
            </a:pPr>
            <a:r>
              <a:rPr lang="de-DE" sz="2400" dirty="0">
                <a:cs typeface="Arial" charset="0"/>
              </a:rPr>
              <a:t>E-Mail: </a:t>
            </a:r>
            <a:r>
              <a:rPr lang="de-DE" sz="2400" dirty="0">
                <a:cs typeface="Arial" charset="0"/>
                <a:hlinkClick r:id="rId4"/>
              </a:rPr>
              <a:t>polonicum@uni-mainz.de</a:t>
            </a:r>
            <a:endParaRPr lang="de-DE" sz="2400" dirty="0">
              <a:cs typeface="Arial" charset="0"/>
            </a:endParaRPr>
          </a:p>
          <a:p>
            <a:pPr lvl="1" eaLnBrk="1" hangingPunct="1">
              <a:defRPr/>
            </a:pPr>
            <a:endParaRPr lang="de-DE" sz="1000" dirty="0">
              <a:cs typeface="Arial" charset="0"/>
            </a:endParaRPr>
          </a:p>
          <a:p>
            <a:pPr marL="0" indent="0" eaLnBrk="1" hangingPunct="1">
              <a:buNone/>
              <a:defRPr/>
            </a:pPr>
            <a:r>
              <a:rPr lang="de-DE" sz="2400" dirty="0">
                <a:cs typeface="Arial" charset="0"/>
              </a:rPr>
              <a:t>Studienbüro: </a:t>
            </a:r>
            <a:r>
              <a:rPr lang="de-DE" sz="2400" dirty="0">
                <a:cs typeface="Arial" charset="0"/>
                <a:hlinkClick r:id="rId5"/>
              </a:rPr>
              <a:t>https://www.slavistik.uni-mainz.de/studienbuero/</a:t>
            </a:r>
            <a:r>
              <a:rPr lang="de-DE" sz="2400" dirty="0">
                <a:cs typeface="Arial" charset="0"/>
              </a:rPr>
              <a:t> </a:t>
            </a:r>
          </a:p>
          <a:p>
            <a:pPr marL="0" indent="0" eaLnBrk="1" hangingPunct="1">
              <a:buNone/>
              <a:defRPr/>
            </a:pPr>
            <a:endParaRPr lang="de-DE" sz="1000" dirty="0">
              <a:cs typeface="Arial" charset="0"/>
            </a:endParaRPr>
          </a:p>
          <a:p>
            <a:pPr marL="0" indent="0" eaLnBrk="1" hangingPunct="1">
              <a:buNone/>
              <a:defRPr/>
            </a:pPr>
            <a:r>
              <a:rPr lang="de-DE" sz="2400" dirty="0">
                <a:cs typeface="Arial" charset="0"/>
              </a:rPr>
              <a:t>Fachschaft/Studierendenvertretung: </a:t>
            </a:r>
            <a:r>
              <a:rPr lang="de-DE" sz="2400" dirty="0">
                <a:cs typeface="Arial" charset="0"/>
                <a:hlinkClick r:id="rId6"/>
              </a:rPr>
              <a:t>https://www.slavistik.uni-mainz.de/fachschaft-slavistik/</a:t>
            </a:r>
            <a:r>
              <a:rPr lang="de-DE" sz="2400" dirty="0">
                <a:cs typeface="Arial" charset="0"/>
              </a:rPr>
              <a:t> </a:t>
            </a:r>
          </a:p>
          <a:p>
            <a:pPr marL="0" indent="0" eaLnBrk="1" hangingPunct="1">
              <a:buFont typeface="Arial" charset="0"/>
              <a:buNone/>
              <a:defRPr/>
            </a:pPr>
            <a:endParaRPr lang="de-DE" sz="1000" dirty="0">
              <a:cs typeface="Arial" charset="0"/>
            </a:endParaRPr>
          </a:p>
          <a:p>
            <a:pPr marL="457200" lvl="1" indent="0" eaLnBrk="1" hangingPunct="1">
              <a:buFont typeface="Arial" charset="0"/>
              <a:buNone/>
              <a:defRPr/>
            </a:pPr>
            <a:r>
              <a:rPr lang="de-DE" sz="2400" dirty="0">
                <a:latin typeface="Arial" charset="0"/>
                <a:cs typeface="Arial" charset="0"/>
              </a:rPr>
              <a:t> </a:t>
            </a:r>
          </a:p>
          <a:p>
            <a:pPr>
              <a:defRPr/>
            </a:pPr>
            <a:endParaRPr lang="de-D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idx="4294967295"/>
          </p:nvPr>
        </p:nvSpPr>
        <p:spPr>
          <a:xfrm>
            <a:off x="457200" y="-12700"/>
            <a:ext cx="8472488" cy="428625"/>
          </a:xfrm>
        </p:spPr>
        <p:txBody>
          <a:bodyPr/>
          <a:lstStyle/>
          <a:p>
            <a:pPr eaLnBrk="1" hangingPunct="1"/>
            <a:r>
              <a:rPr lang="de-DE" sz="2400" dirty="0">
                <a:latin typeface="Arial" charset="0"/>
                <a:cs typeface="Arial" charset="0"/>
              </a:rPr>
              <a:t>Einführungsveranstaltung Wintersemester 2022/23</a:t>
            </a:r>
            <a:endParaRPr lang="de-DE" sz="2400" dirty="0">
              <a:solidFill>
                <a:srgbClr val="FFFFFF"/>
              </a:solidFill>
              <a:latin typeface="Arial" charset="0"/>
              <a:cs typeface="Arial" charset="0"/>
            </a:endParaRPr>
          </a:p>
        </p:txBody>
      </p:sp>
      <p:sp>
        <p:nvSpPr>
          <p:cNvPr id="68611" name="Inhaltsplatzhalter 2"/>
          <p:cNvSpPr>
            <a:spLocks noGrp="1"/>
          </p:cNvSpPr>
          <p:nvPr>
            <p:ph idx="4294967295"/>
          </p:nvPr>
        </p:nvSpPr>
        <p:spPr>
          <a:xfrm>
            <a:off x="107504" y="620713"/>
            <a:ext cx="9001000" cy="5904631"/>
          </a:xfrm>
        </p:spPr>
        <p:txBody>
          <a:bodyPr/>
          <a:lstStyle/>
          <a:p>
            <a:pPr eaLnBrk="1" hangingPunct="1">
              <a:buFont typeface="Arial" charset="0"/>
              <a:buNone/>
              <a:defRPr/>
            </a:pPr>
            <a:r>
              <a:rPr lang="de-DE" sz="3000" dirty="0">
                <a:solidFill>
                  <a:srgbClr val="0A0365"/>
                </a:solidFill>
                <a:latin typeface="Arial" pitchFamily="34" charset="0"/>
                <a:cs typeface="Arial" pitchFamily="34" charset="0"/>
              </a:rPr>
              <a:t>Weitere Hinweise:</a:t>
            </a:r>
            <a:endParaRPr lang="de-DE" sz="1200" dirty="0">
              <a:solidFill>
                <a:srgbClr val="0A0365"/>
              </a:solidFill>
              <a:latin typeface="Arial" pitchFamily="34" charset="0"/>
              <a:cs typeface="Arial" pitchFamily="34" charset="0"/>
            </a:endParaRPr>
          </a:p>
          <a:p>
            <a:pPr marL="0" indent="0" eaLnBrk="1" hangingPunct="1">
              <a:buFont typeface="Arial" charset="0"/>
              <a:buNone/>
              <a:defRPr/>
            </a:pPr>
            <a:endParaRPr lang="de-DE" sz="900" b="1" dirty="0">
              <a:latin typeface="Arial" pitchFamily="34" charset="0"/>
              <a:cs typeface="Arial" pitchFamily="34" charset="0"/>
            </a:endParaRPr>
          </a:p>
          <a:p>
            <a:pPr marL="0" indent="0" eaLnBrk="1" hangingPunct="1">
              <a:buFont typeface="Arial" charset="0"/>
              <a:buNone/>
              <a:defRPr/>
            </a:pPr>
            <a:r>
              <a:rPr lang="de-DE" sz="2200" b="1" dirty="0">
                <a:latin typeface="Arial" pitchFamily="34" charset="0"/>
                <a:cs typeface="Arial" pitchFamily="34" charset="0"/>
              </a:rPr>
              <a:t>Einführung in die Zentralbibliothek</a:t>
            </a:r>
          </a:p>
          <a:p>
            <a:pPr marL="0" indent="0" eaLnBrk="1" hangingPunct="1">
              <a:buFont typeface="Arial" charset="0"/>
              <a:buNone/>
              <a:defRPr/>
            </a:pPr>
            <a:r>
              <a:rPr lang="de-DE" sz="2000" b="1" dirty="0">
                <a:latin typeface="Arial" pitchFamily="34" charset="0"/>
                <a:cs typeface="Arial" pitchFamily="34" charset="0"/>
              </a:rPr>
              <a:t>Virtuelle</a:t>
            </a:r>
            <a:r>
              <a:rPr lang="de-DE" sz="2200" b="1" dirty="0">
                <a:latin typeface="Arial" pitchFamily="34" charset="0"/>
                <a:cs typeface="Arial" pitchFamily="34" charset="0"/>
              </a:rPr>
              <a:t> </a:t>
            </a:r>
            <a:r>
              <a:rPr lang="de-DE" sz="2000" b="1" dirty="0">
                <a:latin typeface="Arial" pitchFamily="34" charset="0"/>
                <a:cs typeface="Arial" pitchFamily="34" charset="0"/>
              </a:rPr>
              <a:t>Bibliotheksführungen während der Studieneinführungswoche und zu Semesterbeginn </a:t>
            </a:r>
          </a:p>
          <a:p>
            <a:r>
              <a:rPr lang="de-CH" sz="2000" b="1" dirty="0">
                <a:latin typeface="Arial" pitchFamily="34" charset="0"/>
                <a:cs typeface="Arial" pitchFamily="34" charset="0"/>
              </a:rPr>
              <a:t>Mo (17.10.), Di, (18.10.), Mi (19.10.), Do (20.10.)</a:t>
            </a:r>
            <a:endParaRPr lang="de-CH" sz="2000" dirty="0">
              <a:latin typeface="Arial" pitchFamily="34" charset="0"/>
              <a:cs typeface="Arial" pitchFamily="34" charset="0"/>
            </a:endParaRPr>
          </a:p>
          <a:p>
            <a:r>
              <a:rPr lang="de-CH" sz="2000" b="1" dirty="0">
                <a:latin typeface="Arial" pitchFamily="34" charset="0"/>
                <a:cs typeface="Arial" pitchFamily="34" charset="0"/>
              </a:rPr>
              <a:t>Mo (26.10.), Di (27.10.), Mi (2.11.)</a:t>
            </a:r>
            <a:endParaRPr lang="de-CH" sz="2000" dirty="0">
              <a:latin typeface="Arial" pitchFamily="34" charset="0"/>
              <a:cs typeface="Arial" pitchFamily="34" charset="0"/>
            </a:endParaRPr>
          </a:p>
          <a:p>
            <a:pPr marL="400050" lvl="1" indent="0">
              <a:buFont typeface="Arial" charset="0"/>
              <a:buNone/>
              <a:defRPr/>
            </a:pPr>
            <a:r>
              <a:rPr lang="de-DE" sz="2000" dirty="0">
                <a:latin typeface="Arial" pitchFamily="34" charset="0"/>
                <a:cs typeface="Arial" pitchFamily="34" charset="0"/>
              </a:rPr>
              <a:t>Anmeldung: nicht notwendig, Teilnahme über die </a:t>
            </a:r>
            <a:r>
              <a:rPr lang="de-DE" sz="2000" dirty="0" err="1">
                <a:latin typeface="Arial" pitchFamily="34" charset="0"/>
                <a:cs typeface="Arial" pitchFamily="34" charset="0"/>
              </a:rPr>
              <a:t>BigBlueButton</a:t>
            </a:r>
            <a:r>
              <a:rPr lang="de-DE" sz="2000" dirty="0">
                <a:latin typeface="Arial" pitchFamily="34" charset="0"/>
                <a:cs typeface="Arial" pitchFamily="34" charset="0"/>
              </a:rPr>
              <a:t>-Plattform</a:t>
            </a:r>
          </a:p>
          <a:p>
            <a:pPr marL="400050" lvl="1" indent="0">
              <a:buNone/>
              <a:defRPr/>
            </a:pPr>
            <a:r>
              <a:rPr lang="de-DE" sz="2000" dirty="0">
                <a:latin typeface="Arial" pitchFamily="34" charset="0"/>
                <a:cs typeface="Arial" pitchFamily="34" charset="0"/>
              </a:rPr>
              <a:t>Für weitere Infos mit Uhrzeiten und Zugangslinks s.: </a:t>
            </a:r>
            <a:r>
              <a:rPr lang="de-DE" sz="2000" dirty="0">
                <a:latin typeface="Arial" pitchFamily="34" charset="0"/>
                <a:cs typeface="Arial" pitchFamily="34" charset="0"/>
                <a:hlinkClick r:id="rId2"/>
              </a:rPr>
              <a:t>https://www.ub.uni-mainz.de/fuehrungen/</a:t>
            </a:r>
            <a:r>
              <a:rPr lang="de-DE" sz="2000" dirty="0">
                <a:latin typeface="Arial" pitchFamily="34" charset="0"/>
                <a:cs typeface="Arial" pitchFamily="34" charset="0"/>
              </a:rPr>
              <a:t> </a:t>
            </a:r>
          </a:p>
          <a:p>
            <a:pPr marL="0" indent="0" eaLnBrk="1" hangingPunct="1">
              <a:buFont typeface="Arial" charset="0"/>
              <a:buNone/>
              <a:defRPr/>
            </a:pPr>
            <a:endParaRPr lang="de-DE" sz="1600" b="1" dirty="0">
              <a:latin typeface="Arial" pitchFamily="34" charset="0"/>
              <a:cs typeface="Arial" pitchFamily="34" charset="0"/>
            </a:endParaRPr>
          </a:p>
          <a:p>
            <a:pPr marL="0" indent="0" eaLnBrk="1" hangingPunct="1">
              <a:buFont typeface="Arial" charset="0"/>
              <a:buNone/>
              <a:defRPr/>
            </a:pPr>
            <a:r>
              <a:rPr lang="de-DE" sz="2200" b="1" dirty="0">
                <a:latin typeface="Arial" pitchFamily="34" charset="0"/>
                <a:cs typeface="Arial" pitchFamily="34" charset="0"/>
              </a:rPr>
              <a:t>Kurse des ZDV</a:t>
            </a:r>
          </a:p>
          <a:p>
            <a:pPr lvl="1" eaLnBrk="1" hangingPunct="1">
              <a:defRPr/>
            </a:pPr>
            <a:r>
              <a:rPr lang="de-DE" sz="2200" dirty="0">
                <a:latin typeface="Arial" pitchFamily="34" charset="0"/>
                <a:cs typeface="Arial" pitchFamily="34" charset="0"/>
                <a:hlinkClick r:id="rId3"/>
              </a:rPr>
              <a:t>https://www.zdv.uni-mainz.de/kurse/</a:t>
            </a:r>
            <a:r>
              <a:rPr lang="de-DE" sz="2200" dirty="0">
                <a:latin typeface="Arial" pitchFamily="34" charset="0"/>
                <a:cs typeface="Arial" pitchFamily="34" charset="0"/>
              </a:rPr>
              <a:t> </a:t>
            </a:r>
          </a:p>
          <a:p>
            <a:pPr lvl="1" eaLnBrk="1" hangingPunct="1">
              <a:defRPr/>
            </a:pPr>
            <a:r>
              <a:rPr lang="de-DE" sz="2200" dirty="0">
                <a:latin typeface="Arial" pitchFamily="34" charset="0"/>
                <a:cs typeface="Arial" pitchFamily="34" charset="0"/>
              </a:rPr>
              <a:t>Anmeldung zu Kursen über </a:t>
            </a:r>
            <a:r>
              <a:rPr lang="de-DE" sz="2200" dirty="0" err="1">
                <a:latin typeface="Arial" pitchFamily="34" charset="0"/>
                <a:cs typeface="Arial" pitchFamily="34" charset="0"/>
              </a:rPr>
              <a:t>Jogustine</a:t>
            </a:r>
            <a:endParaRPr lang="de-DE" sz="2200" dirty="0">
              <a:latin typeface="Arial" pitchFamily="34" charset="0"/>
              <a:cs typeface="Arial" pitchFamily="34" charset="0"/>
            </a:endParaRPr>
          </a:p>
          <a:p>
            <a:pPr lvl="1" eaLnBrk="1" hangingPunct="1">
              <a:defRPr/>
            </a:pPr>
            <a:endParaRPr lang="de-DE" sz="2200" dirty="0">
              <a:latin typeface="Arial" charset="0"/>
            </a:endParaRPr>
          </a:p>
          <a:p>
            <a:pPr lvl="1" eaLnBrk="1" hangingPunct="1">
              <a:buFont typeface="Arial" charset="0"/>
              <a:buNone/>
              <a:defRPr/>
            </a:pPr>
            <a:endParaRPr lang="de-DE" dirty="0">
              <a:latin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2022/23</a:t>
            </a:r>
            <a:endParaRPr lang="de-DE" dirty="0"/>
          </a:p>
        </p:txBody>
      </p:sp>
      <p:sp>
        <p:nvSpPr>
          <p:cNvPr id="8" name="Untertitel 7"/>
          <p:cNvSpPr>
            <a:spLocks noGrp="1"/>
          </p:cNvSpPr>
          <p:nvPr>
            <p:ph type="subTitle" idx="1"/>
          </p:nvPr>
        </p:nvSpPr>
        <p:spPr/>
        <p:txBody>
          <a:bodyPr/>
          <a:lstStyle/>
          <a:p>
            <a:pPr algn="ctr"/>
            <a:r>
              <a:rPr lang="de-DE" sz="4000" dirty="0"/>
              <a:t>Studienverlaufspläne und Infos zum Ablauf des ersten Studienjahrs</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922A09E7-8C48-48B9-9B58-04C993B1A285}" type="slidenum">
              <a:rPr lang="de-DE" smtClean="0"/>
              <a:pPr>
                <a:defRPr/>
              </a:pPr>
              <a:t>37</a:t>
            </a:fld>
            <a:endParaRPr lang="de-D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2022/23</a:t>
            </a:r>
            <a:endParaRPr lang="de-DE" sz="2400" dirty="0"/>
          </a:p>
        </p:txBody>
      </p:sp>
      <p:sp>
        <p:nvSpPr>
          <p:cNvPr id="8" name="Inhaltsplatzhalter 7"/>
          <p:cNvSpPr>
            <a:spLocks noGrp="1"/>
          </p:cNvSpPr>
          <p:nvPr>
            <p:ph idx="1"/>
          </p:nvPr>
        </p:nvSpPr>
        <p:spPr>
          <a:xfrm>
            <a:off x="457200" y="1124744"/>
            <a:ext cx="8229600" cy="4375944"/>
          </a:xfrm>
        </p:spPr>
        <p:txBody>
          <a:bodyPr/>
          <a:lstStyle/>
          <a:p>
            <a:pPr marL="0" indent="0">
              <a:buNone/>
            </a:pPr>
            <a:r>
              <a:rPr lang="de-DE" sz="2800" dirty="0"/>
              <a:t>Auf den folgenden Folien möchten wir Ihnen zeigen, aus welchen Lehrveranstaltungen sich das erste Studienjahr zusammensetzt und welche Veranstaltungen Sie konkret in Ihrem ersten Semester (</a:t>
            </a:r>
            <a:r>
              <a:rPr lang="de-DE" sz="2800" dirty="0" err="1"/>
              <a:t>WiSe</a:t>
            </a:r>
            <a:r>
              <a:rPr lang="de-DE" sz="2800" dirty="0"/>
              <a:t> 2022/23) besuchen müssen.</a:t>
            </a:r>
          </a:p>
          <a:p>
            <a:pPr marL="0" indent="0">
              <a:buNone/>
            </a:pPr>
            <a:r>
              <a:rPr lang="de-DE" sz="2800" dirty="0"/>
              <a:t>Die Verlaufspläne richten sich an Studierende ohne oder mit nur geringen Vorkenntnissen in Russisch bzw. Polnisch. Bei bereits vorhandenen Sprachkenntnissen kann der Studienverlaufsplan nach Rücksprache mit den Studienberater/innen individuell angepasst werden.</a:t>
            </a:r>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19.10.2022</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38</a:t>
            </a:fld>
            <a:endParaRPr lang="de-D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2022/23</a:t>
            </a:r>
            <a:endParaRPr lang="de-DE" sz="2400" dirty="0">
              <a:latin typeface="Arial" pitchFamily="34" charset="0"/>
              <a:cs typeface="Arial" pitchFamily="34" charset="0"/>
            </a:endParaRPr>
          </a:p>
        </p:txBody>
      </p:sp>
      <p:graphicFrame>
        <p:nvGraphicFramePr>
          <p:cNvPr id="50226" name="Group 50"/>
          <p:cNvGraphicFramePr>
            <a:graphicFrameLocks noGrp="1"/>
          </p:cNvGraphicFramePr>
          <p:nvPr>
            <p:ph idx="1"/>
            <p:extLst>
              <p:ext uri="{D42A27DB-BD31-4B8C-83A1-F6EECF244321}">
                <p14:modId xmlns:p14="http://schemas.microsoft.com/office/powerpoint/2010/main" val="3707239913"/>
              </p:ext>
            </p:extLst>
          </p:nvPr>
        </p:nvGraphicFramePr>
        <p:xfrm>
          <a:off x="457200" y="1770856"/>
          <a:ext cx="8363272" cy="4662978"/>
        </p:xfrm>
        <a:graphic>
          <a:graphicData uri="http://schemas.openxmlformats.org/drawingml/2006/table">
            <a:tbl>
              <a:tblPr/>
              <a:tblGrid>
                <a:gridCol w="1109518">
                  <a:extLst>
                    <a:ext uri="{9D8B030D-6E8A-4147-A177-3AD203B41FA5}">
                      <a16:colId xmlns:a16="http://schemas.microsoft.com/office/drawing/2014/main" val="20000"/>
                    </a:ext>
                  </a:extLst>
                </a:gridCol>
                <a:gridCol w="2077142">
                  <a:extLst>
                    <a:ext uri="{9D8B030D-6E8A-4147-A177-3AD203B41FA5}">
                      <a16:colId xmlns:a16="http://schemas.microsoft.com/office/drawing/2014/main" val="20001"/>
                    </a:ext>
                  </a:extLst>
                </a:gridCol>
                <a:gridCol w="3538833">
                  <a:extLst>
                    <a:ext uri="{9D8B030D-6E8A-4147-A177-3AD203B41FA5}">
                      <a16:colId xmlns:a16="http://schemas.microsoft.com/office/drawing/2014/main" val="20002"/>
                    </a:ext>
                  </a:extLst>
                </a:gridCol>
                <a:gridCol w="1637779">
                  <a:extLst>
                    <a:ext uri="{9D8B030D-6E8A-4147-A177-3AD203B41FA5}">
                      <a16:colId xmlns:a16="http://schemas.microsoft.com/office/drawing/2014/main" val="20004"/>
                    </a:ext>
                  </a:extLst>
                </a:gridCol>
              </a:tblGrid>
              <a:tr h="684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401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2. Grundmodul Slavistik Orientierungsmodul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140600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Winter-semester 2022/23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Intensivkurs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VL und Tutorium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Einführung in die Sprachwissenschaft;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 </a:t>
                      </a:r>
                      <a:r>
                        <a:rPr kumimoji="0" lang="de-DE" sz="1400" b="0" i="1" u="none" strike="noStrike" cap="none" normalizeH="0" baseline="0" dirty="0">
                          <a:ln>
                            <a:noFill/>
                          </a:ln>
                          <a:solidFill>
                            <a:srgbClr val="C00000"/>
                          </a:solidFill>
                          <a:effectLst/>
                          <a:latin typeface="Arial" charset="0"/>
                          <a:cs typeface="Arial" charset="0"/>
                        </a:rPr>
                        <a:t>nur im Wintersemester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VL OEG </a:t>
                      </a:r>
                      <a:r>
                        <a:rPr kumimoji="0" lang="de-DE" sz="1400" b="0" i="1" u="none" strike="noStrike" cap="none" normalizeH="0" baseline="0" dirty="0">
                          <a:ln>
                            <a:noFill/>
                          </a:ln>
                          <a:solidFill>
                            <a:schemeClr val="tx1"/>
                          </a:solidFill>
                          <a:effectLst/>
                          <a:latin typeface="Arial" charset="0"/>
                          <a:cs typeface="Arial" charset="0"/>
                        </a:rPr>
                        <a:t>oder</a:t>
                      </a:r>
                      <a:r>
                        <a:rPr kumimoji="0" lang="de-DE" sz="1400" b="0" i="0" u="none" strike="noStrike" cap="none" normalizeH="0" baseline="0" dirty="0">
                          <a:ln>
                            <a:noFill/>
                          </a:ln>
                          <a:solidFill>
                            <a:schemeClr val="tx1"/>
                          </a:solidFill>
                          <a:effectLst/>
                          <a:latin typeface="Arial" charset="0"/>
                          <a:cs typeface="Arial" charset="0"/>
                        </a:rPr>
                        <a:t> VL/Ü Sprachwissen.;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Vorlesung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Russ. Geistes-</a:t>
                      </a:r>
                      <a:r>
                        <a:rPr kumimoji="0" lang="de-DE" sz="1400" b="0" i="0" u="none" strike="noStrike" cap="none" normalizeH="0" baseline="0" dirty="0" err="1">
                          <a:ln>
                            <a:noFill/>
                          </a:ln>
                          <a:solidFill>
                            <a:schemeClr val="tx1"/>
                          </a:solidFill>
                          <a:effectLst/>
                          <a:latin typeface="Arial" charset="0"/>
                          <a:cs typeface="Arial" charset="0"/>
                        </a:rPr>
                        <a:t>geschichte</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rgbClr val="C00000"/>
                          </a:solidFill>
                          <a:effectLst/>
                          <a:latin typeface="Arial" charset="0"/>
                          <a:cs typeface="Arial" charset="0"/>
                        </a:rPr>
                        <a:t>nur im </a:t>
                      </a:r>
                      <a:r>
                        <a:rPr kumimoji="0" lang="de-DE" sz="1400" b="0" i="1" u="none" strike="noStrike" cap="none" normalizeH="0" baseline="0" dirty="0" err="1">
                          <a:ln>
                            <a:noFill/>
                          </a:ln>
                          <a:solidFill>
                            <a:srgbClr val="C00000"/>
                          </a:solidFill>
                          <a:effectLst/>
                          <a:latin typeface="Arial" charset="0"/>
                          <a:cs typeface="Arial" charset="0"/>
                        </a:rPr>
                        <a:t>Winterse-mester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rgbClr val="C00000"/>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r h="10081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Sommer-semester 2023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Grundkurs 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4 SWS, 4 LP</a:t>
                      </a: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PS Einführung in die Literatur-wissenschaft; 3 SWS, 5 LP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Vorlesung Literaturwissenschaft; 2 SWS, 2 LP </a:t>
                      </a:r>
                      <a:r>
                        <a:rPr kumimoji="0" lang="de-DE" sz="1400" b="0" i="1" u="none" strike="noStrike" cap="none" normalizeH="0" baseline="0" dirty="0">
                          <a:ln>
                            <a:noFill/>
                          </a:ln>
                          <a:solidFill>
                            <a:srgbClr val="C00000"/>
                          </a:solidFill>
                          <a:effectLst/>
                          <a:latin typeface="Arial" charset="0"/>
                          <a:cs typeface="Arial" charset="0"/>
                        </a:rPr>
                        <a:t>nur im Sommersemester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1" u="none" strike="noStrike" cap="none" normalizeH="0" baseline="0" dirty="0">
                        <a:ln>
                          <a:noFill/>
                        </a:ln>
                        <a:solidFill>
                          <a:srgbClr val="C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Übung </a:t>
                      </a:r>
                      <a:r>
                        <a:rPr kumimoji="0" lang="de-DE" sz="1400" b="0" i="0" u="none" strike="noStrike" cap="none" normalizeH="0" baseline="0" dirty="0" err="1">
                          <a:ln>
                            <a:noFill/>
                          </a:ln>
                          <a:solidFill>
                            <a:schemeClr val="tx1"/>
                          </a:solidFill>
                          <a:effectLst/>
                          <a:latin typeface="Arial" charset="0"/>
                          <a:cs typeface="Arial" charset="0"/>
                        </a:rPr>
                        <a:t>Sprachwiss</a:t>
                      </a:r>
                      <a:r>
                        <a:rPr kumimoji="0" lang="de-DE" sz="1400" b="0" i="0" u="none" strike="noStrike" cap="none" normalizeH="0" baseline="0" dirty="0">
                          <a:ln>
                            <a:noFill/>
                          </a:ln>
                          <a:solidFill>
                            <a:schemeClr val="tx1"/>
                          </a:solidFill>
                          <a:effectLst/>
                          <a:latin typeface="Arial" charset="0"/>
                          <a:cs typeface="Arial" charset="0"/>
                        </a:rPr>
                        <a:t>.; 2 SWS, 2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Landeskunde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Projektseminar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5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3"/>
                  </a:ext>
                </a:extLst>
              </a:tr>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Modul-prüfung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Klausur (60 Min.)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Profilklausur (120 Min.)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Projekt-</a:t>
                      </a:r>
                      <a:r>
                        <a:rPr kumimoji="0" lang="de-DE" sz="1400" b="0" i="0" u="none" strike="noStrike" cap="none" normalizeH="0" baseline="0" dirty="0" err="1">
                          <a:ln>
                            <a:noFill/>
                          </a:ln>
                          <a:solidFill>
                            <a:schemeClr val="tx1"/>
                          </a:solidFill>
                          <a:effectLst/>
                          <a:latin typeface="Arial" charset="0"/>
                          <a:cs typeface="Arial" charset="0"/>
                        </a:rPr>
                        <a:t>präsentation</a:t>
                      </a: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bl>
          </a:graphicData>
        </a:graphic>
      </p:graphicFrame>
      <p:sp>
        <p:nvSpPr>
          <p:cNvPr id="50216" name="Textfeld 4"/>
          <p:cNvSpPr txBox="1">
            <a:spLocks noChangeArrowheads="1"/>
          </p:cNvSpPr>
          <p:nvPr/>
        </p:nvSpPr>
        <p:spPr bwMode="auto">
          <a:xfrm>
            <a:off x="719931" y="620688"/>
            <a:ext cx="7704138" cy="1015663"/>
          </a:xfrm>
          <a:prstGeom prst="rect">
            <a:avLst/>
          </a:prstGeom>
          <a:noFill/>
          <a:ln w="9525">
            <a:noFill/>
            <a:miter lim="800000"/>
            <a:headEnd/>
            <a:tailEnd/>
          </a:ln>
        </p:spPr>
        <p:txBody>
          <a:bodyPr wrap="square">
            <a:spAutoFit/>
          </a:bodyPr>
          <a:lstStyle/>
          <a:p>
            <a:r>
              <a:rPr lang="de-DE" sz="2800" dirty="0">
                <a:solidFill>
                  <a:srgbClr val="0A0365"/>
                </a:solidFill>
              </a:rPr>
              <a:t>Studienverlaufsplan </a:t>
            </a:r>
            <a:r>
              <a:rPr lang="de-DE" sz="2800" b="1" dirty="0">
                <a:solidFill>
                  <a:srgbClr val="0A0365"/>
                </a:solidFill>
              </a:rPr>
              <a:t>B.A. Russistik Kernfach </a:t>
            </a:r>
          </a:p>
          <a:p>
            <a:r>
              <a:rPr lang="de-DE" sz="2800" dirty="0">
                <a:solidFill>
                  <a:srgbClr val="0A0365"/>
                </a:solidFill>
              </a:rPr>
              <a:t>Erstes Studienjahr – Orientierungsphase</a:t>
            </a:r>
            <a:r>
              <a:rPr lang="de-DE" sz="3200" dirty="0">
                <a:solidFill>
                  <a:srgbClr val="0A0365"/>
                </a:solidFill>
              </a:rPr>
              <a:t> </a:t>
            </a:r>
            <a:endParaRPr lang="de-DE" sz="3200" dirty="0">
              <a:solidFill>
                <a:prstClr val="black"/>
              </a:solidFill>
            </a:endParaRPr>
          </a:p>
        </p:txBody>
      </p:sp>
    </p:spTree>
    <p:extLst>
      <p:ext uri="{BB962C8B-B14F-4D97-AF65-F5344CB8AC3E}">
        <p14:creationId xmlns:p14="http://schemas.microsoft.com/office/powerpoint/2010/main" val="822065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2022/23</a:t>
            </a:r>
          </a:p>
        </p:txBody>
      </p:sp>
      <p:sp>
        <p:nvSpPr>
          <p:cNvPr id="18434" name="Inhaltsplatzhalter 2"/>
          <p:cNvSpPr>
            <a:spLocks noGrp="1"/>
          </p:cNvSpPr>
          <p:nvPr>
            <p:ph idx="1"/>
          </p:nvPr>
        </p:nvSpPr>
        <p:spPr>
          <a:xfrm>
            <a:off x="539552" y="857250"/>
            <a:ext cx="8004175" cy="5668094"/>
          </a:xfrm>
        </p:spPr>
        <p:txBody>
          <a:bodyPr>
            <a:normAutofit/>
          </a:bodyPr>
          <a:lstStyle/>
          <a:p>
            <a:pPr marL="0" indent="0">
              <a:buNone/>
            </a:pPr>
            <a:r>
              <a:rPr lang="de-DE" sz="2800" b="1" u="sng" dirty="0"/>
              <a:t>Einstufungstests für Studierende mit POLNISCH-Kenntnissen:</a:t>
            </a:r>
          </a:p>
          <a:p>
            <a:pPr marL="0" indent="0">
              <a:buNone/>
            </a:pPr>
            <a:endParaRPr lang="de-DE" sz="2000" b="1" u="sng" dirty="0"/>
          </a:p>
          <a:p>
            <a:pPr marL="0" lvl="0" indent="0">
              <a:buNone/>
            </a:pPr>
            <a:r>
              <a:rPr lang="de-DE" sz="2800" dirty="0"/>
              <a:t>Der Einstufungstest findet am Mittwoch, den 19.10.22 von 14-15:30 Uhr in der Hegelstraße 59, Raum 00-213, statt. </a:t>
            </a:r>
          </a:p>
          <a:p>
            <a:pPr marL="0" lvl="0" indent="0">
              <a:buNone/>
            </a:pPr>
            <a:r>
              <a:rPr lang="de-DE" sz="2800" dirty="0"/>
              <a:t>Es wird um eine Anmeldung per E-Mail bei Frau Dr. </a:t>
            </a:r>
            <a:r>
              <a:rPr lang="de-DE" sz="2800" dirty="0" err="1"/>
              <a:t>Makarczyk</a:t>
            </a:r>
            <a:r>
              <a:rPr lang="de-DE" sz="2800" dirty="0"/>
              <a:t>-Schuster gebeten: </a:t>
            </a:r>
            <a:r>
              <a:rPr lang="de-DE" sz="2800" b="1" dirty="0">
                <a:hlinkClick r:id="rId2"/>
              </a:rPr>
              <a:t>makarczy@uni-mainz.de</a:t>
            </a: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2022/23</a:t>
            </a:r>
            <a:endParaRPr lang="de-DE" sz="2400" dirty="0">
              <a:latin typeface="Arial" pitchFamily="34" charset="0"/>
              <a:cs typeface="Arial" pitchFamily="34" charset="0"/>
            </a:endParaRPr>
          </a:p>
        </p:txBody>
      </p:sp>
      <p:graphicFrame>
        <p:nvGraphicFramePr>
          <p:cNvPr id="100393" name="Group 41"/>
          <p:cNvGraphicFramePr>
            <a:graphicFrameLocks noGrp="1"/>
          </p:cNvGraphicFramePr>
          <p:nvPr>
            <p:ph idx="4294967295"/>
            <p:extLst>
              <p:ext uri="{D42A27DB-BD31-4B8C-83A1-F6EECF244321}">
                <p14:modId xmlns:p14="http://schemas.microsoft.com/office/powerpoint/2010/main" val="2687384300"/>
              </p:ext>
            </p:extLst>
          </p:nvPr>
        </p:nvGraphicFramePr>
        <p:xfrm>
          <a:off x="693738" y="1538358"/>
          <a:ext cx="7982717" cy="4698954"/>
        </p:xfrm>
        <a:graphic>
          <a:graphicData uri="http://schemas.openxmlformats.org/drawingml/2006/table">
            <a:tbl>
              <a:tblPr/>
              <a:tblGrid>
                <a:gridCol w="1059031">
                  <a:extLst>
                    <a:ext uri="{9D8B030D-6E8A-4147-A177-3AD203B41FA5}">
                      <a16:colId xmlns:a16="http://schemas.microsoft.com/office/drawing/2014/main" val="20000"/>
                    </a:ext>
                  </a:extLst>
                </a:gridCol>
                <a:gridCol w="1982626">
                  <a:extLst>
                    <a:ext uri="{9D8B030D-6E8A-4147-A177-3AD203B41FA5}">
                      <a16:colId xmlns:a16="http://schemas.microsoft.com/office/drawing/2014/main" val="20001"/>
                    </a:ext>
                  </a:extLst>
                </a:gridCol>
                <a:gridCol w="3377805">
                  <a:extLst>
                    <a:ext uri="{9D8B030D-6E8A-4147-A177-3AD203B41FA5}">
                      <a16:colId xmlns:a16="http://schemas.microsoft.com/office/drawing/2014/main" val="20002"/>
                    </a:ext>
                  </a:extLst>
                </a:gridCol>
                <a:gridCol w="1563255">
                  <a:extLst>
                    <a:ext uri="{9D8B030D-6E8A-4147-A177-3AD203B41FA5}">
                      <a16:colId xmlns:a16="http://schemas.microsoft.com/office/drawing/2014/main" val="20004"/>
                    </a:ext>
                  </a:extLst>
                </a:gridCol>
              </a:tblGrid>
              <a:tr h="483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99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37056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Winter-semester 2022/23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Russisch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10.30-12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Mi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Do 12-13.30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01-718</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(A. Breuer)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Tutorium: Einführung in die Sprachwissenschaft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3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Di., 12-14 00 421 N6</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(B. Wiemer)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highlight>
                          <a:srgbClr val="FFFF00"/>
                        </a:highligh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Tutorium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8:30-10:00 (P 203) </a:t>
                      </a:r>
                      <a:r>
                        <a:rPr kumimoji="0" lang="de-DE" sz="1400" b="0" i="1" u="none" strike="noStrike" cap="none" normalizeH="0" baseline="0" dirty="0">
                          <a:ln>
                            <a:noFill/>
                          </a:ln>
                          <a:solidFill>
                            <a:schemeClr val="tx2"/>
                          </a:solidFill>
                          <a:effectLst/>
                          <a:latin typeface="Arial" charset="0"/>
                          <a:cs typeface="Arial" charset="0"/>
                        </a:rPr>
                        <a:t>oder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18:15-19:45 (P102)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OEG, Fr 10-12, P11 (S. Albrecht) </a:t>
                      </a:r>
                      <a:r>
                        <a:rPr kumimoji="0" lang="de-DE" sz="1400" b="0" i="1" u="none" strike="noStrike" cap="none" normalizeH="0" baseline="0" dirty="0">
                          <a:ln>
                            <a:noFill/>
                          </a:ln>
                          <a:solidFill>
                            <a:schemeClr val="tx1"/>
                          </a:solidFill>
                          <a:effectLst/>
                          <a:latin typeface="Arial" charset="0"/>
                          <a:cs typeface="Arial" charset="0"/>
                        </a:rPr>
                        <a:t>oder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VL/Ü Do 12-14, P205 (B. Wiemer)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Vorlesung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Russ. </a:t>
                      </a:r>
                      <a:r>
                        <a:rPr kumimoji="0" lang="de-DE"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Geistesge</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-schichte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Di  14:15-15:45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de-CH" sz="1400" dirty="0">
                          <a:latin typeface="Arial" panose="020B0604020202020204" pitchFamily="34" charset="0"/>
                          <a:cs typeface="Arial" panose="020B0604020202020204" pitchFamily="34" charset="0"/>
                        </a:rPr>
                        <a:t>00 115 (K4)</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a:t>
                      </a:r>
                      <a:r>
                        <a:rPr kumimoji="0" lang="de-DE"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Rybakov</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rgbClr val="FF0000"/>
                          </a:solidFill>
                          <a:effectLst/>
                          <a:latin typeface="Arial" panose="020B0604020202020204" pitchFamily="34" charset="0"/>
                          <a:cs typeface="Arial" panose="020B0604020202020204" pitchFamily="34" charset="0"/>
                        </a:rPr>
                        <a:t>digital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bl>
          </a:graphicData>
        </a:graphic>
      </p:graphicFrame>
      <p:sp>
        <p:nvSpPr>
          <p:cNvPr id="100392" name="Textfeld 4"/>
          <p:cNvSpPr txBox="1">
            <a:spLocks noChangeArrowheads="1"/>
          </p:cNvSpPr>
          <p:nvPr/>
        </p:nvSpPr>
        <p:spPr bwMode="auto">
          <a:xfrm>
            <a:off x="755650" y="836613"/>
            <a:ext cx="7704138" cy="584775"/>
          </a:xfrm>
          <a:prstGeom prst="rect">
            <a:avLst/>
          </a:prstGeom>
          <a:noFill/>
          <a:ln w="9525">
            <a:noFill/>
            <a:miter lim="800000"/>
            <a:headEnd/>
            <a:tailEnd/>
          </a:ln>
        </p:spPr>
        <p:txBody>
          <a:bodyPr>
            <a:spAutoFit/>
          </a:bodyPr>
          <a:lstStyle/>
          <a:p>
            <a:r>
              <a:rPr lang="de-DE" sz="3200" dirty="0">
                <a:solidFill>
                  <a:srgbClr val="0A0365"/>
                </a:solidFill>
              </a:rPr>
              <a:t>B.A. Russistik Kernfach: Erstes Semester</a:t>
            </a:r>
            <a:endParaRPr lang="de-DE" sz="3200" dirty="0">
              <a:solidFill>
                <a:prstClr val="black"/>
              </a:solidFill>
            </a:endParaRPr>
          </a:p>
        </p:txBody>
      </p:sp>
    </p:spTree>
    <p:extLst>
      <p:ext uri="{BB962C8B-B14F-4D97-AF65-F5344CB8AC3E}">
        <p14:creationId xmlns:p14="http://schemas.microsoft.com/office/powerpoint/2010/main" val="43145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2022/23</a:t>
            </a:r>
            <a:endParaRPr lang="de-DE" sz="2400" dirty="0">
              <a:latin typeface="Arial" pitchFamily="34" charset="0"/>
              <a:cs typeface="Arial" pitchFamily="34" charset="0"/>
            </a:endParaRPr>
          </a:p>
        </p:txBody>
      </p:sp>
      <p:graphicFrame>
        <p:nvGraphicFramePr>
          <p:cNvPr id="52282" name="Group 58"/>
          <p:cNvGraphicFramePr>
            <a:graphicFrameLocks noGrp="1"/>
          </p:cNvGraphicFramePr>
          <p:nvPr>
            <p:ph idx="1"/>
            <p:extLst>
              <p:ext uri="{D42A27DB-BD31-4B8C-83A1-F6EECF244321}">
                <p14:modId xmlns:p14="http://schemas.microsoft.com/office/powerpoint/2010/main" val="2524250178"/>
              </p:ext>
            </p:extLst>
          </p:nvPr>
        </p:nvGraphicFramePr>
        <p:xfrm>
          <a:off x="755650" y="1916832"/>
          <a:ext cx="7751889" cy="4258842"/>
        </p:xfrm>
        <a:graphic>
          <a:graphicData uri="http://schemas.openxmlformats.org/drawingml/2006/table">
            <a:tbl>
              <a:tblPr/>
              <a:tblGrid>
                <a:gridCol w="1028408">
                  <a:extLst>
                    <a:ext uri="{9D8B030D-6E8A-4147-A177-3AD203B41FA5}">
                      <a16:colId xmlns:a16="http://schemas.microsoft.com/office/drawing/2014/main" val="20000"/>
                    </a:ext>
                  </a:extLst>
                </a:gridCol>
                <a:gridCol w="1925296">
                  <a:extLst>
                    <a:ext uri="{9D8B030D-6E8A-4147-A177-3AD203B41FA5}">
                      <a16:colId xmlns:a16="http://schemas.microsoft.com/office/drawing/2014/main" val="20001"/>
                    </a:ext>
                  </a:extLst>
                </a:gridCol>
                <a:gridCol w="3280133">
                  <a:extLst>
                    <a:ext uri="{9D8B030D-6E8A-4147-A177-3AD203B41FA5}">
                      <a16:colId xmlns:a16="http://schemas.microsoft.com/office/drawing/2014/main" val="20002"/>
                    </a:ext>
                  </a:extLst>
                </a:gridCol>
                <a:gridCol w="1518052">
                  <a:extLst>
                    <a:ext uri="{9D8B030D-6E8A-4147-A177-3AD203B41FA5}">
                      <a16:colId xmlns:a16="http://schemas.microsoft.com/office/drawing/2014/main" val="20004"/>
                    </a:ext>
                  </a:extLst>
                </a:gridCol>
              </a:tblGrid>
              <a:tr h="4052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(OEG in der Profilphase, ab dem 3. Sem.)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09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141808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Winter-semester 2022/23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Intensivkurs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3 LP</a:t>
                      </a: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de-DE" sz="1400" b="0" i="0" u="none" strike="noStrike" cap="none" normalizeH="0" baseline="0" dirty="0">
                          <a:ln>
                            <a:noFill/>
                          </a:ln>
                          <a:solidFill>
                            <a:schemeClr val="tx1"/>
                          </a:solidFill>
                          <a:effectLst/>
                          <a:latin typeface="Arial" charset="0"/>
                          <a:cs typeface="Arial" charset="0"/>
                        </a:rPr>
                        <a:t> Vorlesung und Tutorium: Einführung in die Sprachwissenschaft;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 </a:t>
                      </a:r>
                      <a:r>
                        <a:rPr kumimoji="0" lang="de-DE" sz="1400" b="0" i="1" u="none" strike="noStrike" cap="none" normalizeH="0" baseline="0" dirty="0">
                          <a:ln>
                            <a:noFill/>
                          </a:ln>
                          <a:solidFill>
                            <a:srgbClr val="C00000"/>
                          </a:solidFill>
                          <a:effectLst/>
                          <a:latin typeface="Arial" charset="0"/>
                          <a:cs typeface="Arial" charset="0"/>
                        </a:rPr>
                        <a:t>nur im Wintersemester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rgbClr val="C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de-DE" sz="1400" b="0" i="0" u="none" strike="noStrike" cap="none" normalizeH="0" baseline="0" dirty="0">
                          <a:ln>
                            <a:noFill/>
                          </a:ln>
                          <a:solidFill>
                            <a:schemeClr val="tx1"/>
                          </a:solidFill>
                          <a:effectLst/>
                          <a:latin typeface="Arial" charset="0"/>
                          <a:cs typeface="Arial" charset="0"/>
                        </a:rPr>
                        <a:t> VL/Ü </a:t>
                      </a:r>
                      <a:r>
                        <a:rPr kumimoji="0" lang="de-DE" sz="1400" b="0" i="0" u="none" strike="noStrike" cap="none" normalizeH="0" baseline="0" dirty="0" err="1">
                          <a:ln>
                            <a:noFill/>
                          </a:ln>
                          <a:solidFill>
                            <a:schemeClr val="tx1"/>
                          </a:solidFill>
                          <a:effectLst/>
                          <a:latin typeface="Arial" charset="0"/>
                          <a:cs typeface="Arial" charset="0"/>
                        </a:rPr>
                        <a:t>Sprachwiss</a:t>
                      </a:r>
                      <a:r>
                        <a:rPr kumimoji="0" lang="de-DE" sz="1400" b="0" i="0" u="none" strike="noStrike" cap="none" normalizeH="0" baseline="0" dirty="0">
                          <a:ln>
                            <a:noFill/>
                          </a:ln>
                          <a:solidFill>
                            <a:schemeClr val="tx1"/>
                          </a:solidFill>
                          <a:effectLst/>
                          <a:latin typeface="Arial" charset="0"/>
                          <a:cs typeface="Arial" charset="0"/>
                        </a:rPr>
                        <a:t>.; 2 SWS, 2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r h="110302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Sommer-semester 2023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Grundkurs 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2 SWS, 3 LP</a:t>
                      </a: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de-DE" sz="1400" b="0" i="0" u="none" strike="noStrike" cap="none" normalizeH="0" baseline="0" dirty="0">
                          <a:ln>
                            <a:noFill/>
                          </a:ln>
                          <a:solidFill>
                            <a:schemeClr val="tx1"/>
                          </a:solidFill>
                          <a:effectLst/>
                          <a:latin typeface="Arial" charset="0"/>
                          <a:cs typeface="Arial" charset="0"/>
                        </a:rPr>
                        <a:t> Proseminar:  Einführung in die Literaturwissenschaft; 3 SWS, 5 LP</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Vorlesung Literaturwissenschaft; 2 SWS, 2 LP </a:t>
                      </a:r>
                      <a:r>
                        <a:rPr kumimoji="0" lang="de-DE" sz="1400" b="0" i="1" u="none" strike="noStrike" cap="none" normalizeH="0" baseline="0" dirty="0">
                          <a:ln>
                            <a:noFill/>
                          </a:ln>
                          <a:solidFill>
                            <a:srgbClr val="C00000"/>
                          </a:solidFill>
                          <a:effectLst/>
                          <a:latin typeface="Arial" charset="0"/>
                          <a:cs typeface="Arial" charset="0"/>
                        </a:rPr>
                        <a:t>nur im Sommersemester</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vMerge="1">
                  <a:txBody>
                    <a:bodyPr/>
                    <a:lstStyle/>
                    <a:p>
                      <a:endParaRPr lang="de-CH"/>
                    </a:p>
                  </a:txBody>
                  <a:tcPr/>
                </a:tc>
                <a:extLst>
                  <a:ext uri="{0D108BD9-81ED-4DB2-BD59-A6C34878D82A}">
                    <a16:rowId xmlns:a16="http://schemas.microsoft.com/office/drawing/2014/main" val="10003"/>
                  </a:ext>
                </a:extLst>
              </a:tr>
              <a:tr h="7243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Modul-prüfung</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Klausur (60 Min.)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Profilklausur (120 Min.)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
        <p:nvSpPr>
          <p:cNvPr id="52277" name="Textfeld 4"/>
          <p:cNvSpPr txBox="1">
            <a:spLocks noChangeArrowheads="1"/>
          </p:cNvSpPr>
          <p:nvPr/>
        </p:nvSpPr>
        <p:spPr bwMode="auto">
          <a:xfrm>
            <a:off x="755650" y="836613"/>
            <a:ext cx="7704138" cy="1006475"/>
          </a:xfrm>
          <a:prstGeom prst="rect">
            <a:avLst/>
          </a:prstGeom>
          <a:noFill/>
          <a:ln w="9525">
            <a:noFill/>
            <a:miter lim="800000"/>
            <a:headEnd/>
            <a:tailEnd/>
          </a:ln>
        </p:spPr>
        <p:txBody>
          <a:bodyPr>
            <a:spAutoFit/>
          </a:bodyPr>
          <a:lstStyle/>
          <a:p>
            <a:r>
              <a:rPr lang="de-DE" sz="3000" dirty="0">
                <a:solidFill>
                  <a:srgbClr val="0A0365"/>
                </a:solidFill>
              </a:rPr>
              <a:t>Studienverlaufsplan </a:t>
            </a:r>
            <a:r>
              <a:rPr lang="de-DE" sz="3000" b="1" dirty="0">
                <a:solidFill>
                  <a:srgbClr val="0A0365"/>
                </a:solidFill>
              </a:rPr>
              <a:t>B.A. Russistik </a:t>
            </a:r>
            <a:r>
              <a:rPr lang="de-DE" sz="3000" b="1" dirty="0" err="1">
                <a:solidFill>
                  <a:srgbClr val="0A0365"/>
                </a:solidFill>
              </a:rPr>
              <a:t>Beifach</a:t>
            </a:r>
            <a:r>
              <a:rPr lang="de-DE" sz="3000" b="1" dirty="0">
                <a:solidFill>
                  <a:srgbClr val="0A0365"/>
                </a:solidFill>
              </a:rPr>
              <a:t> </a:t>
            </a:r>
          </a:p>
          <a:p>
            <a:r>
              <a:rPr lang="de-DE" sz="3000" dirty="0">
                <a:solidFill>
                  <a:srgbClr val="0A0365"/>
                </a:solidFill>
              </a:rPr>
              <a:t>Erstes Studienjahr - Orientierungsphase</a:t>
            </a:r>
            <a:endParaRPr lang="de-DE" sz="3000" dirty="0">
              <a:solidFill>
                <a:prstClr val="black"/>
              </a:solidFill>
            </a:endParaRPr>
          </a:p>
        </p:txBody>
      </p:sp>
    </p:spTree>
    <p:extLst>
      <p:ext uri="{BB962C8B-B14F-4D97-AF65-F5344CB8AC3E}">
        <p14:creationId xmlns:p14="http://schemas.microsoft.com/office/powerpoint/2010/main" val="23296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2022/23</a:t>
            </a:r>
            <a:endParaRPr lang="de-DE" sz="2400" dirty="0">
              <a:latin typeface="Arial" pitchFamily="34" charset="0"/>
              <a:cs typeface="Arial" pitchFamily="34" charset="0"/>
            </a:endParaRPr>
          </a:p>
        </p:txBody>
      </p:sp>
      <p:graphicFrame>
        <p:nvGraphicFramePr>
          <p:cNvPr id="101441" name="Group 65"/>
          <p:cNvGraphicFramePr>
            <a:graphicFrameLocks noGrp="1"/>
          </p:cNvGraphicFramePr>
          <p:nvPr>
            <p:ph idx="4294967295"/>
            <p:extLst>
              <p:ext uri="{D42A27DB-BD31-4B8C-83A1-F6EECF244321}">
                <p14:modId xmlns:p14="http://schemas.microsoft.com/office/powerpoint/2010/main" val="965674542"/>
              </p:ext>
            </p:extLst>
          </p:nvPr>
        </p:nvGraphicFramePr>
        <p:xfrm>
          <a:off x="827088" y="1700808"/>
          <a:ext cx="7766050" cy="4464497"/>
        </p:xfrm>
        <a:graphic>
          <a:graphicData uri="http://schemas.openxmlformats.org/drawingml/2006/table">
            <a:tbl>
              <a:tblPr/>
              <a:tblGrid>
                <a:gridCol w="1030287">
                  <a:extLst>
                    <a:ext uri="{9D8B030D-6E8A-4147-A177-3AD203B41FA5}">
                      <a16:colId xmlns:a16="http://schemas.microsoft.com/office/drawing/2014/main" val="20000"/>
                    </a:ext>
                  </a:extLst>
                </a:gridCol>
                <a:gridCol w="1928813">
                  <a:extLst>
                    <a:ext uri="{9D8B030D-6E8A-4147-A177-3AD203B41FA5}">
                      <a16:colId xmlns:a16="http://schemas.microsoft.com/office/drawing/2014/main" val="20001"/>
                    </a:ext>
                  </a:extLst>
                </a:gridCol>
                <a:gridCol w="3286125">
                  <a:extLst>
                    <a:ext uri="{9D8B030D-6E8A-4147-A177-3AD203B41FA5}">
                      <a16:colId xmlns:a16="http://schemas.microsoft.com/office/drawing/2014/main" val="20002"/>
                    </a:ext>
                  </a:extLst>
                </a:gridCol>
                <a:gridCol w="1520825">
                  <a:extLst>
                    <a:ext uri="{9D8B030D-6E8A-4147-A177-3AD203B41FA5}">
                      <a16:colId xmlns:a16="http://schemas.microsoft.com/office/drawing/2014/main" val="20004"/>
                    </a:ext>
                  </a:extLst>
                </a:gridCol>
              </a:tblGrid>
              <a:tr h="480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Literaturwissenschaft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23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34599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Winter-semester 2022/23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Russisch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10.30-12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Mi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Do 12-13.30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01-718</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(A. Breuer)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Tutorium: Einführung in die Sprachwissenschaft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3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Di., 12-14 00 421 N6</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(B. Wiemer)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highlight>
                          <a:srgbClr val="FFFF00"/>
                        </a:highligh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Tutorium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8:30-10:00 (P 203) </a:t>
                      </a:r>
                      <a:r>
                        <a:rPr kumimoji="0" lang="de-DE" sz="1400" b="0" i="1" u="none" strike="noStrike" cap="none" normalizeH="0" baseline="0" dirty="0">
                          <a:ln>
                            <a:noFill/>
                          </a:ln>
                          <a:solidFill>
                            <a:schemeClr val="tx2"/>
                          </a:solidFill>
                          <a:effectLst/>
                          <a:latin typeface="Arial" charset="0"/>
                          <a:cs typeface="Arial" charset="0"/>
                        </a:rPr>
                        <a:t>oder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18:15-19:45 (P102)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VL/Ü Do 12-14, P205 (B. Wiemer)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(B. </a:t>
                      </a:r>
                      <a:r>
                        <a:rPr kumimoji="0" lang="de-DE" sz="1400" b="0" i="0" u="none" strike="noStrike" cap="none" normalizeH="0" baseline="0" dirty="0" err="1">
                          <a:ln>
                            <a:noFill/>
                          </a:ln>
                          <a:solidFill>
                            <a:schemeClr val="tx1"/>
                          </a:solidFill>
                          <a:effectLst/>
                          <a:latin typeface="Arial" charset="0"/>
                          <a:cs typeface="Arial" charset="0"/>
                        </a:rPr>
                        <a:t>Wiemer</a:t>
                      </a:r>
                      <a:r>
                        <a:rPr kumimoji="0" lang="de-DE" sz="1400" b="0" i="0" u="none" strike="noStrike" cap="none" normalizeH="0" baseline="0" dirty="0">
                          <a:ln>
                            <a:noFill/>
                          </a:ln>
                          <a:solidFill>
                            <a:schemeClr val="tx1"/>
                          </a:solidFill>
                          <a:effectLst/>
                          <a:latin typeface="Arial" charset="0"/>
                          <a:cs typeface="Arial"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bl>
          </a:graphicData>
        </a:graphic>
      </p:graphicFrame>
      <p:sp>
        <p:nvSpPr>
          <p:cNvPr id="101429" name="Textfeld 4"/>
          <p:cNvSpPr txBox="1">
            <a:spLocks noChangeArrowheads="1"/>
          </p:cNvSpPr>
          <p:nvPr/>
        </p:nvSpPr>
        <p:spPr bwMode="auto">
          <a:xfrm>
            <a:off x="755650" y="836613"/>
            <a:ext cx="7704138" cy="553998"/>
          </a:xfrm>
          <a:prstGeom prst="rect">
            <a:avLst/>
          </a:prstGeom>
          <a:noFill/>
          <a:ln w="9525">
            <a:noFill/>
            <a:miter lim="800000"/>
            <a:headEnd/>
            <a:tailEnd/>
          </a:ln>
        </p:spPr>
        <p:txBody>
          <a:bodyPr>
            <a:spAutoFit/>
          </a:bodyPr>
          <a:lstStyle/>
          <a:p>
            <a:r>
              <a:rPr lang="de-DE" sz="3000" dirty="0">
                <a:solidFill>
                  <a:srgbClr val="0A0365"/>
                </a:solidFill>
              </a:rPr>
              <a:t>B.A. Russistik </a:t>
            </a:r>
            <a:r>
              <a:rPr lang="de-DE" sz="3000" dirty="0" err="1">
                <a:solidFill>
                  <a:srgbClr val="0A0365"/>
                </a:solidFill>
              </a:rPr>
              <a:t>Beifach</a:t>
            </a:r>
            <a:r>
              <a:rPr lang="de-DE" sz="3000" dirty="0">
                <a:solidFill>
                  <a:srgbClr val="0A0365"/>
                </a:solidFill>
              </a:rPr>
              <a:t>: Erstes Semester</a:t>
            </a:r>
            <a:endParaRPr lang="de-DE" sz="3000" dirty="0">
              <a:solidFill>
                <a:prstClr val="black"/>
              </a:solidFill>
            </a:endParaRPr>
          </a:p>
        </p:txBody>
      </p:sp>
    </p:spTree>
    <p:extLst>
      <p:ext uri="{BB962C8B-B14F-4D97-AF65-F5344CB8AC3E}">
        <p14:creationId xmlns:p14="http://schemas.microsoft.com/office/powerpoint/2010/main" val="4211876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0"/>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2022/23</a:t>
            </a:r>
            <a:endParaRPr lang="de-DE" sz="2400" dirty="0">
              <a:latin typeface="Arial" pitchFamily="34" charset="0"/>
              <a:cs typeface="Arial" pitchFamily="34" charset="0"/>
            </a:endParaRPr>
          </a:p>
        </p:txBody>
      </p:sp>
      <p:graphicFrame>
        <p:nvGraphicFramePr>
          <p:cNvPr id="54307" name="Group 35"/>
          <p:cNvGraphicFramePr>
            <a:graphicFrameLocks noGrp="1"/>
          </p:cNvGraphicFramePr>
          <p:nvPr>
            <p:ph idx="4294967295"/>
            <p:extLst>
              <p:ext uri="{D42A27DB-BD31-4B8C-83A1-F6EECF244321}">
                <p14:modId xmlns:p14="http://schemas.microsoft.com/office/powerpoint/2010/main" val="1754497066"/>
              </p:ext>
            </p:extLst>
          </p:nvPr>
        </p:nvGraphicFramePr>
        <p:xfrm>
          <a:off x="457200" y="1894605"/>
          <a:ext cx="8229600" cy="4630739"/>
        </p:xfrm>
        <a:graphic>
          <a:graphicData uri="http://schemas.openxmlformats.org/drawingml/2006/table">
            <a:tbl>
              <a:tblPr/>
              <a:tblGrid>
                <a:gridCol w="1052513">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5024437">
                  <a:extLst>
                    <a:ext uri="{9D8B030D-6E8A-4147-A177-3AD203B41FA5}">
                      <a16:colId xmlns:a16="http://schemas.microsoft.com/office/drawing/2014/main" val="20002"/>
                    </a:ext>
                  </a:extLst>
                </a:gridCol>
              </a:tblGrid>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Sprachwissenschaft, Literaturwissenschaft und Kulturwissenschaft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1"/>
                  </a:ext>
                </a:extLst>
              </a:tr>
              <a:tr h="1350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Winter-</a:t>
                      </a:r>
                      <a:r>
                        <a:rPr kumimoji="0" lang="de-DE" sz="1400" b="0" i="0" u="none" strike="noStrike" cap="none" normalizeH="0" baseline="0" dirty="0" err="1">
                          <a:ln>
                            <a:noFill/>
                          </a:ln>
                          <a:solidFill>
                            <a:schemeClr val="tx1"/>
                          </a:solidFill>
                          <a:effectLst/>
                          <a:latin typeface="Arial" charset="0"/>
                          <a:cs typeface="Arial" charset="0"/>
                        </a:rPr>
                        <a:t>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2022/23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Intensivkurs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4 LP</a:t>
                      </a: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 Tutorium: Einführung in die Sprachwissenschaft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2+1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Geistesgeschichte Russlands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r h="13525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Sommer-semester 2023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Grundkurs 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4 SWS, 4 LP</a:t>
                      </a: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PS Einführung in die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VL/Ü Sprach- oder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3"/>
                  </a:ext>
                </a:extLst>
              </a:tr>
              <a:tr h="741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Modul-prüfung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Klausur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Klausur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bl>
          </a:graphicData>
        </a:graphic>
      </p:graphicFrame>
      <p:sp>
        <p:nvSpPr>
          <p:cNvPr id="54301" name="Text Box 32"/>
          <p:cNvSpPr txBox="1">
            <a:spLocks noChangeArrowheads="1"/>
          </p:cNvSpPr>
          <p:nvPr/>
        </p:nvSpPr>
        <p:spPr bwMode="auto">
          <a:xfrm>
            <a:off x="519113" y="620713"/>
            <a:ext cx="7940675" cy="1006475"/>
          </a:xfrm>
          <a:prstGeom prst="rect">
            <a:avLst/>
          </a:prstGeom>
          <a:noFill/>
          <a:ln w="9525">
            <a:noFill/>
            <a:miter lim="800000"/>
            <a:headEnd/>
            <a:tailEnd/>
          </a:ln>
        </p:spPr>
        <p:txBody>
          <a:bodyPr>
            <a:spAutoFit/>
          </a:bodyPr>
          <a:lstStyle/>
          <a:p>
            <a:pPr defTabSz="914400"/>
            <a:r>
              <a:rPr lang="de-DE" sz="3000" dirty="0">
                <a:solidFill>
                  <a:srgbClr val="0A0365"/>
                </a:solidFill>
              </a:rPr>
              <a:t>Studienverlaufsplan </a:t>
            </a:r>
            <a:r>
              <a:rPr lang="de-DE" sz="3000" b="1" dirty="0" err="1">
                <a:solidFill>
                  <a:srgbClr val="0A0365"/>
                </a:solidFill>
              </a:rPr>
              <a:t>B.Ed</a:t>
            </a:r>
            <a:r>
              <a:rPr lang="de-DE" sz="3000" b="1" dirty="0">
                <a:solidFill>
                  <a:srgbClr val="0A0365"/>
                </a:solidFill>
              </a:rPr>
              <a:t>. Russisch</a:t>
            </a:r>
            <a:br>
              <a:rPr lang="de-DE" sz="3000" dirty="0">
                <a:solidFill>
                  <a:srgbClr val="0A0365"/>
                </a:solidFill>
              </a:rPr>
            </a:br>
            <a:r>
              <a:rPr lang="de-DE" sz="3000" dirty="0">
                <a:solidFill>
                  <a:srgbClr val="0A0365"/>
                </a:solidFill>
              </a:rPr>
              <a:t>Erstes Studienjahr</a:t>
            </a:r>
          </a:p>
        </p:txBody>
      </p:sp>
    </p:spTree>
    <p:extLst>
      <p:ext uri="{BB962C8B-B14F-4D97-AF65-F5344CB8AC3E}">
        <p14:creationId xmlns:p14="http://schemas.microsoft.com/office/powerpoint/2010/main" val="2168214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0"/>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2022/23</a:t>
            </a:r>
            <a:endParaRPr lang="de-DE" sz="2400" dirty="0">
              <a:latin typeface="Arial" pitchFamily="34" charset="0"/>
              <a:cs typeface="Arial" pitchFamily="34" charset="0"/>
            </a:endParaRPr>
          </a:p>
        </p:txBody>
      </p:sp>
      <p:sp>
        <p:nvSpPr>
          <p:cNvPr id="102429" name="Text Box 32"/>
          <p:cNvSpPr txBox="1">
            <a:spLocks noChangeArrowheads="1"/>
          </p:cNvSpPr>
          <p:nvPr/>
        </p:nvSpPr>
        <p:spPr bwMode="auto">
          <a:xfrm>
            <a:off x="519113" y="620713"/>
            <a:ext cx="7940675" cy="553998"/>
          </a:xfrm>
          <a:prstGeom prst="rect">
            <a:avLst/>
          </a:prstGeom>
          <a:noFill/>
          <a:ln w="9525">
            <a:noFill/>
            <a:miter lim="800000"/>
            <a:headEnd/>
            <a:tailEnd/>
          </a:ln>
        </p:spPr>
        <p:txBody>
          <a:bodyPr>
            <a:spAutoFit/>
          </a:bodyPr>
          <a:lstStyle/>
          <a:p>
            <a:pPr defTabSz="914400"/>
            <a:r>
              <a:rPr lang="de-DE" sz="3000" dirty="0" err="1">
                <a:solidFill>
                  <a:srgbClr val="0A0365"/>
                </a:solidFill>
              </a:rPr>
              <a:t>B.Ed</a:t>
            </a:r>
            <a:r>
              <a:rPr lang="de-DE" sz="3000" dirty="0">
                <a:solidFill>
                  <a:srgbClr val="0A0365"/>
                </a:solidFill>
              </a:rPr>
              <a:t>. Russisch: Erstes Semester</a:t>
            </a:r>
          </a:p>
        </p:txBody>
      </p:sp>
      <p:graphicFrame>
        <p:nvGraphicFramePr>
          <p:cNvPr id="102431" name="Group 31"/>
          <p:cNvGraphicFramePr>
            <a:graphicFrameLocks noGrp="1"/>
          </p:cNvGraphicFramePr>
          <p:nvPr>
            <p:extLst>
              <p:ext uri="{D42A27DB-BD31-4B8C-83A1-F6EECF244321}">
                <p14:modId xmlns:p14="http://schemas.microsoft.com/office/powerpoint/2010/main" val="3576733284"/>
              </p:ext>
            </p:extLst>
          </p:nvPr>
        </p:nvGraphicFramePr>
        <p:xfrm>
          <a:off x="457200" y="1484784"/>
          <a:ext cx="8193088" cy="3865564"/>
        </p:xfrm>
        <a:graphic>
          <a:graphicData uri="http://schemas.openxmlformats.org/drawingml/2006/table">
            <a:tbl>
              <a:tblPr/>
              <a:tblGrid>
                <a:gridCol w="1052513">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493962">
                  <a:extLst>
                    <a:ext uri="{9D8B030D-6E8A-4147-A177-3AD203B41FA5}">
                      <a16:colId xmlns:a16="http://schemas.microsoft.com/office/drawing/2014/main" val="20002"/>
                    </a:ext>
                  </a:extLst>
                </a:gridCol>
                <a:gridCol w="2493963">
                  <a:extLst>
                    <a:ext uri="{9D8B030D-6E8A-4147-A177-3AD203B41FA5}">
                      <a16:colId xmlns:a16="http://schemas.microsoft.com/office/drawing/2014/main" val="20003"/>
                    </a:ext>
                  </a:extLst>
                </a:gridCol>
              </a:tblGrid>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Sprachwissenschaft, Literaturwissenschaft und Kulturwissenschaft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de-CH"/>
                    </a:p>
                  </a:txBody>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hMerge="1">
                  <a:txBody>
                    <a:bodyPr/>
                    <a:lstStyle/>
                    <a:p>
                      <a:endParaRPr lang="de-CH"/>
                    </a:p>
                  </a:txBody>
                  <a:tcPr/>
                </a:tc>
                <a:extLst>
                  <a:ext uri="{0D108BD9-81ED-4DB2-BD59-A6C34878D82A}">
                    <a16:rowId xmlns:a16="http://schemas.microsoft.com/office/drawing/2014/main" val="10001"/>
                  </a:ext>
                </a:extLst>
              </a:tr>
              <a:tr h="2703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Winter-semester 2022/23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Russisch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10.30-12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Mi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Do 12-13.30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01-718</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(A. Breuer)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Tutorium: Einführung in die Sprachwissenschaft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3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Di., 12-14, 00 421 N6</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(B. Wiemer)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highlight>
                          <a:srgbClr val="FFFF00"/>
                        </a:highligh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Tutorium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8:30-10:00 (P 203) </a:t>
                      </a:r>
                      <a:r>
                        <a:rPr kumimoji="0" lang="de-DE" sz="1400" b="0" i="1" u="none" strike="noStrike" cap="none" normalizeH="0" baseline="0" dirty="0">
                          <a:ln>
                            <a:noFill/>
                          </a:ln>
                          <a:solidFill>
                            <a:schemeClr val="tx2"/>
                          </a:solidFill>
                          <a:effectLst/>
                          <a:latin typeface="Arial" charset="0"/>
                          <a:cs typeface="Arial" charset="0"/>
                        </a:rPr>
                        <a:t>oder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18:15-19:45 (P102)</a:t>
                      </a:r>
                      <a:endParaRPr kumimoji="0" lang="de-DE" sz="1400" b="0" i="0" u="none" strike="noStrike" cap="none" normalizeH="0" baseline="0" dirty="0">
                        <a:ln>
                          <a:noFill/>
                        </a:ln>
                        <a:solidFill>
                          <a:schemeClr val="tx1"/>
                        </a:solidFill>
                        <a:effectLst/>
                        <a:highlight>
                          <a:srgbClr val="FFFF00"/>
                        </a:highligh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rgbClr val="FF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Vorlesung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Russ. Geistesgeschichte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Di  14:15-15:45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de-CH" sz="1400" dirty="0">
                          <a:latin typeface="Arial" panose="020B0604020202020204" pitchFamily="34" charset="0"/>
                          <a:cs typeface="Arial" panose="020B0604020202020204" pitchFamily="34" charset="0"/>
                        </a:rPr>
                        <a:t>00 115 (K4)</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a:t>
                      </a:r>
                      <a:r>
                        <a:rPr kumimoji="0" lang="de-DE"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Rybakov</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rgbClr val="FF0000"/>
                          </a:solidFill>
                          <a:effectLst/>
                          <a:latin typeface="Arial" panose="020B0604020202020204" pitchFamily="34" charset="0"/>
                          <a:cs typeface="Arial" panose="020B0604020202020204" pitchFamily="34" charset="0"/>
                        </a:rPr>
                        <a:t>digital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77370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Inhaltsplatzhalter 2"/>
          <p:cNvSpPr>
            <a:spLocks noGrp="1"/>
          </p:cNvSpPr>
          <p:nvPr>
            <p:ph idx="1"/>
          </p:nvPr>
        </p:nvSpPr>
        <p:spPr>
          <a:xfrm>
            <a:off x="1116013" y="1558925"/>
            <a:ext cx="7127875" cy="4678363"/>
          </a:xfrm>
        </p:spPr>
        <p:txBody>
          <a:bodyPr/>
          <a:lstStyle/>
          <a:p>
            <a:pPr marL="0" indent="0" eaLnBrk="1" hangingPunct="1">
              <a:buFont typeface="Arial" pitchFamily="34" charset="0"/>
              <a:buNone/>
              <a:defRPr/>
            </a:pPr>
            <a:r>
              <a:rPr lang="de-DE" sz="6000" dirty="0" err="1">
                <a:latin typeface="Arial" charset="0"/>
                <a:cs typeface="Arial" charset="0"/>
              </a:rPr>
              <a:t>Polonistik</a:t>
            </a:r>
            <a:r>
              <a:rPr lang="de-DE" sz="6000" dirty="0">
                <a:latin typeface="Arial" charset="0"/>
                <a:cs typeface="Arial" charset="0"/>
              </a:rPr>
              <a:t> / Polnisch</a:t>
            </a:r>
          </a:p>
          <a:p>
            <a:pPr eaLnBrk="1" hangingPunct="1">
              <a:buFont typeface="Arial" charset="0"/>
              <a:buChar char="•"/>
              <a:defRPr/>
            </a:pPr>
            <a:endParaRPr lang="de-DE" sz="6000" dirty="0">
              <a:latin typeface="Arial" charset="0"/>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p:nvPr>
        </p:nvSpPr>
        <p:spPr/>
        <p:txBody>
          <a:bodyPr/>
          <a:lstStyle/>
          <a:p>
            <a:pPr eaLnBrk="1" hangingPunct="1"/>
            <a:r>
              <a:rPr lang="de-DE" sz="2400" dirty="0">
                <a:latin typeface="Arial" charset="0"/>
                <a:cs typeface="Arial" charset="0"/>
              </a:rPr>
              <a:t>Polonistik / Polnisch</a:t>
            </a:r>
          </a:p>
        </p:txBody>
      </p:sp>
      <p:sp>
        <p:nvSpPr>
          <p:cNvPr id="43011" name="Inhaltsplatzhalter 2"/>
          <p:cNvSpPr>
            <a:spLocks noGrp="1"/>
          </p:cNvSpPr>
          <p:nvPr>
            <p:ph idx="1"/>
          </p:nvPr>
        </p:nvSpPr>
        <p:spPr>
          <a:xfrm>
            <a:off x="1116013" y="1558925"/>
            <a:ext cx="7127875" cy="4678363"/>
          </a:xfrm>
        </p:spPr>
        <p:txBody>
          <a:bodyPr>
            <a:normAutofit fontScale="92500"/>
          </a:bodyPr>
          <a:lstStyle/>
          <a:p>
            <a:pPr eaLnBrk="1" hangingPunct="1">
              <a:buFont typeface="Arial" charset="0"/>
              <a:buChar char="•"/>
              <a:defRPr/>
            </a:pPr>
            <a:r>
              <a:rPr lang="de-DE" sz="2400" dirty="0">
                <a:latin typeface="Arial" charset="0"/>
                <a:cs typeface="Arial" charset="0"/>
              </a:rPr>
              <a:t>Intensivkurs für Anfänger/innen ohne Polnisch-Vorkenntnisse</a:t>
            </a:r>
          </a:p>
          <a:p>
            <a:pPr marL="0" indent="0" eaLnBrk="1" hangingPunct="1">
              <a:buFont typeface="Arial" pitchFamily="34" charset="0"/>
              <a:buNone/>
              <a:defRPr/>
            </a:pPr>
            <a:endParaRPr lang="de-DE" sz="1200" dirty="0">
              <a:latin typeface="Arial" charset="0"/>
              <a:cs typeface="Arial" charset="0"/>
            </a:endParaRPr>
          </a:p>
          <a:p>
            <a:pPr eaLnBrk="1" hangingPunct="1">
              <a:buFont typeface="Arial" charset="0"/>
              <a:buChar char="•"/>
              <a:defRPr/>
            </a:pPr>
            <a:r>
              <a:rPr lang="de-DE" sz="2400" dirty="0">
                <a:latin typeface="Arial" charset="0"/>
                <a:cs typeface="Arial" charset="0"/>
              </a:rPr>
              <a:t>dreiwöchiger Intensivkurs in Breslau und Warschau im Anschluss an Aufbaukurs II (zweimal im Jahr)</a:t>
            </a:r>
          </a:p>
          <a:p>
            <a:pPr eaLnBrk="1" hangingPunct="1">
              <a:buFont typeface="Arial" charset="0"/>
              <a:buChar char="•"/>
              <a:defRPr/>
            </a:pPr>
            <a:endParaRPr lang="de-DE" sz="1300" dirty="0">
              <a:latin typeface="Arial" charset="0"/>
              <a:cs typeface="Arial" charset="0"/>
            </a:endParaRPr>
          </a:p>
          <a:p>
            <a:pPr eaLnBrk="1" hangingPunct="1">
              <a:buFont typeface="Arial" charset="0"/>
              <a:buChar char="•"/>
              <a:defRPr/>
            </a:pPr>
            <a:r>
              <a:rPr lang="de-DE" sz="2400" dirty="0">
                <a:latin typeface="Arial" charset="0"/>
                <a:cs typeface="Arial" charset="0"/>
              </a:rPr>
              <a:t>Universitätspartnerschaft  mit der Universität Warschau (Studienaufenthalte, ggf. Semesterstipendien)</a:t>
            </a:r>
          </a:p>
          <a:p>
            <a:pPr marL="0" indent="0" eaLnBrk="1" hangingPunct="1">
              <a:buFont typeface="Arial" pitchFamily="34" charset="0"/>
              <a:buNone/>
              <a:defRPr/>
            </a:pPr>
            <a:endParaRPr lang="de-DE" sz="1300" dirty="0">
              <a:latin typeface="Arial" charset="0"/>
              <a:cs typeface="Arial" charset="0"/>
            </a:endParaRPr>
          </a:p>
          <a:p>
            <a:pPr eaLnBrk="1" hangingPunct="1">
              <a:buFont typeface="Arial" charset="0"/>
              <a:buChar char="•"/>
              <a:defRPr/>
            </a:pPr>
            <a:r>
              <a:rPr lang="de-DE" sz="2400" dirty="0">
                <a:latin typeface="Arial" charset="0"/>
                <a:cs typeface="Arial" charset="0"/>
              </a:rPr>
              <a:t>Erasmus</a:t>
            </a:r>
          </a:p>
        </p:txBody>
      </p:sp>
      <p:sp>
        <p:nvSpPr>
          <p:cNvPr id="47107" name="Textplatzhalter 6"/>
          <p:cNvSpPr>
            <a:spLocks noGrp="1"/>
          </p:cNvSpPr>
          <p:nvPr>
            <p:ph type="body" sz="quarter" idx="13"/>
          </p:nvPr>
        </p:nvSpPr>
        <p:spPr>
          <a:xfrm>
            <a:off x="457200" y="836613"/>
            <a:ext cx="8075613" cy="720725"/>
          </a:xfrm>
        </p:spPr>
        <p:txBody>
          <a:bodyPr/>
          <a:lstStyle/>
          <a:p>
            <a:pPr eaLnBrk="1" hangingPunct="1"/>
            <a:r>
              <a:rPr lang="de-DE" sz="3600">
                <a:solidFill>
                  <a:srgbClr val="0A0365"/>
                </a:solidFill>
                <a:latin typeface="Arial" charset="0"/>
                <a:cs typeface="Arial" charset="0"/>
              </a:rPr>
              <a:t>Sprache</a:t>
            </a:r>
            <a:endParaRPr lang="de-DE" sz="3200">
              <a:latin typeface="Arial" charset="0"/>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2022/23</a:t>
            </a:r>
            <a:endParaRPr lang="de-DE" sz="2400" dirty="0">
              <a:solidFill>
                <a:srgbClr val="FFFFFF"/>
              </a:solidFill>
              <a:latin typeface="Arial" charset="0"/>
              <a:cs typeface="Arial" charset="0"/>
            </a:endParaRPr>
          </a:p>
        </p:txBody>
      </p:sp>
      <p:sp>
        <p:nvSpPr>
          <p:cNvPr id="56363" name="Text Box 42"/>
          <p:cNvSpPr txBox="1">
            <a:spLocks noChangeArrowheads="1"/>
          </p:cNvSpPr>
          <p:nvPr/>
        </p:nvSpPr>
        <p:spPr bwMode="auto">
          <a:xfrm>
            <a:off x="365125" y="692150"/>
            <a:ext cx="8564563" cy="1006475"/>
          </a:xfrm>
          <a:prstGeom prst="rect">
            <a:avLst/>
          </a:prstGeom>
          <a:noFill/>
          <a:ln w="9525">
            <a:noFill/>
            <a:miter lim="800000"/>
            <a:headEnd/>
            <a:tailEnd/>
          </a:ln>
        </p:spPr>
        <p:txBody>
          <a:bodyPr>
            <a:spAutoFit/>
          </a:bodyPr>
          <a:lstStyle/>
          <a:p>
            <a:pPr defTabSz="914400"/>
            <a:r>
              <a:rPr lang="de-DE" sz="3000" dirty="0">
                <a:solidFill>
                  <a:srgbClr val="0A0365"/>
                </a:solidFill>
              </a:rPr>
              <a:t>Studienverlaufsplan </a:t>
            </a:r>
            <a:r>
              <a:rPr lang="de-DE" sz="3000" b="1" dirty="0">
                <a:solidFill>
                  <a:srgbClr val="0A0365"/>
                </a:solidFill>
              </a:rPr>
              <a:t>Polonistik KF</a:t>
            </a:r>
            <a:br>
              <a:rPr lang="de-DE" sz="3000" dirty="0">
                <a:solidFill>
                  <a:srgbClr val="0A0365"/>
                </a:solidFill>
              </a:rPr>
            </a:br>
            <a:r>
              <a:rPr lang="de-DE" sz="3000" dirty="0">
                <a:solidFill>
                  <a:srgbClr val="0A0365"/>
                </a:solidFill>
              </a:rPr>
              <a:t>Erstes Studienjahr – Orientierungsphase </a:t>
            </a:r>
          </a:p>
        </p:txBody>
      </p:sp>
      <p:graphicFrame>
        <p:nvGraphicFramePr>
          <p:cNvPr id="5" name="Group 46"/>
          <p:cNvGraphicFramePr>
            <a:graphicFrameLocks noGrp="1"/>
          </p:cNvGraphicFramePr>
          <p:nvPr>
            <p:ph idx="4294967295"/>
            <p:extLst>
              <p:ext uri="{D42A27DB-BD31-4B8C-83A1-F6EECF244321}">
                <p14:modId xmlns:p14="http://schemas.microsoft.com/office/powerpoint/2010/main" val="1768044215"/>
              </p:ext>
            </p:extLst>
          </p:nvPr>
        </p:nvGraphicFramePr>
        <p:xfrm>
          <a:off x="179513" y="1844824"/>
          <a:ext cx="8750176" cy="4503153"/>
        </p:xfrm>
        <a:graphic>
          <a:graphicData uri="http://schemas.openxmlformats.org/drawingml/2006/table">
            <a:tbl>
              <a:tblPr/>
              <a:tblGrid>
                <a:gridCol w="1073878">
                  <a:extLst>
                    <a:ext uri="{9D8B030D-6E8A-4147-A177-3AD203B41FA5}">
                      <a16:colId xmlns:a16="http://schemas.microsoft.com/office/drawing/2014/main" val="20000"/>
                    </a:ext>
                  </a:extLst>
                </a:gridCol>
                <a:gridCol w="2199689">
                  <a:extLst>
                    <a:ext uri="{9D8B030D-6E8A-4147-A177-3AD203B41FA5}">
                      <a16:colId xmlns:a16="http://schemas.microsoft.com/office/drawing/2014/main" val="20001"/>
                    </a:ext>
                  </a:extLst>
                </a:gridCol>
                <a:gridCol w="3744332">
                  <a:extLst>
                    <a:ext uri="{9D8B030D-6E8A-4147-A177-3AD203B41FA5}">
                      <a16:colId xmlns:a16="http://schemas.microsoft.com/office/drawing/2014/main" val="20002"/>
                    </a:ext>
                  </a:extLst>
                </a:gridCol>
                <a:gridCol w="1732277">
                  <a:extLst>
                    <a:ext uri="{9D8B030D-6E8A-4147-A177-3AD203B41FA5}">
                      <a16:colId xmlns:a16="http://schemas.microsoft.com/office/drawing/2014/main" val="20004"/>
                    </a:ext>
                  </a:extLst>
                </a:gridCol>
              </a:tblGrid>
              <a:tr h="4723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Semester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rPr>
                        <a:t>Sprachpraxis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Sprachwissenschaft, Literaturwissenschaft, Osteuropäische Geschichte (OEG)</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rPr>
                        <a:t>Regionalstudien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80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1. Grundmodul Sprache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2. Grundmodul Slavistik</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3. Grundmodul Regionalstudien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9761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Winter-semester 2022/23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a) Intensivkurs: 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b) Grundkurs I (Grund-lehrgang): 4 SWS; 3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 Vorlesung und Tutorium Einführung in die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Sprachwissenschaft; 3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 VL: Literaturwissenschaft </a:t>
                      </a:r>
                      <a:r>
                        <a:rPr kumimoji="0" lang="de-DE" sz="1400" b="0" i="1" u="none" strike="noStrike" cap="none" normalizeH="0" baseline="0" dirty="0">
                          <a:ln>
                            <a:noFill/>
                          </a:ln>
                          <a:solidFill>
                            <a:schemeClr val="tx1"/>
                          </a:solidFill>
                          <a:effectLst/>
                          <a:latin typeface="Arial" charset="0"/>
                        </a:rPr>
                        <a:t>oder</a:t>
                      </a:r>
                      <a:r>
                        <a:rPr kumimoji="0" lang="de-DE" sz="1400" b="0" i="0" u="none" strike="noStrike" cap="none" normalizeH="0" baseline="0" dirty="0">
                          <a:ln>
                            <a:noFill/>
                          </a:ln>
                          <a:solidFill>
                            <a:schemeClr val="tx1"/>
                          </a:solidFill>
                          <a:effectLst/>
                          <a:latin typeface="Arial" charset="0"/>
                        </a:rPr>
                        <a:t> Sprachwissenschaft; 2 SWS, 2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Projektseminar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8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r h="16135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Sommer-semester 2023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c) Fortsetzungskurs I = Vertiefung; 2 SWS; 4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d) Fortsetzungskurs II = Schreibpraxis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4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rPr>
                        <a:t>- PS Einführung in die Literaturwissenschaft 2 SWS, 5 LP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 VL: Sprachwissenschaft </a:t>
                      </a:r>
                      <a:r>
                        <a:rPr kumimoji="0" lang="de-DE" sz="1400" b="0" i="1" u="none" strike="noStrike" cap="none" normalizeH="0" baseline="0" dirty="0">
                          <a:ln>
                            <a:noFill/>
                          </a:ln>
                          <a:solidFill>
                            <a:schemeClr val="tx1"/>
                          </a:solidFill>
                          <a:effectLst/>
                          <a:latin typeface="Arial" charset="0"/>
                        </a:rPr>
                        <a:t>oder </a:t>
                      </a:r>
                      <a:r>
                        <a:rPr kumimoji="0" lang="de-DE" sz="1400" b="0" i="0" u="none" strike="noStrike" cap="none" normalizeH="0" baseline="0" dirty="0">
                          <a:ln>
                            <a:noFill/>
                          </a:ln>
                          <a:solidFill>
                            <a:schemeClr val="tx1"/>
                          </a:solidFill>
                          <a:effectLst/>
                          <a:latin typeface="Arial" charset="0"/>
                        </a:rPr>
                        <a:t>OEG </a:t>
                      </a:r>
                      <a:r>
                        <a:rPr kumimoji="0" lang="de-DE" sz="1400" b="0" i="1" u="none" strike="noStrike" cap="none" normalizeH="0" baseline="0" dirty="0">
                          <a:ln>
                            <a:noFill/>
                          </a:ln>
                          <a:solidFill>
                            <a:schemeClr val="tx1"/>
                          </a:solidFill>
                          <a:effectLst/>
                          <a:latin typeface="Arial" charset="0"/>
                        </a:rPr>
                        <a:t>oder </a:t>
                      </a:r>
                      <a:r>
                        <a:rPr kumimoji="0" lang="de-DE" sz="1400" b="0" i="0" u="none" strike="noStrike" cap="none" normalizeH="0" baseline="0" dirty="0">
                          <a:ln>
                            <a:noFill/>
                          </a:ln>
                          <a:solidFill>
                            <a:schemeClr val="tx1"/>
                          </a:solidFill>
                          <a:effectLst/>
                          <a:latin typeface="Arial" charset="0"/>
                        </a:rPr>
                        <a:t>Literaturwissenschaft;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2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Landeskunde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5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3"/>
                  </a:ext>
                </a:extLst>
              </a:tr>
              <a:tr h="7510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err="1">
                          <a:ln>
                            <a:noFill/>
                          </a:ln>
                          <a:solidFill>
                            <a:schemeClr val="tx1"/>
                          </a:solidFill>
                          <a:effectLst/>
                          <a:latin typeface="Arial" charset="0"/>
                        </a:rPr>
                        <a:t>Modulprü-fung</a:t>
                      </a:r>
                      <a:endParaRPr kumimoji="0" lang="de-DE" sz="14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Unbenotete Klausur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(60 Min.)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Profilklausur (120 Min.)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Projektarbeit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2994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2022/23</a:t>
            </a:r>
            <a:endParaRPr lang="de-DE" sz="2400" dirty="0">
              <a:solidFill>
                <a:srgbClr val="FFFFFF"/>
              </a:solidFill>
              <a:latin typeface="Arial" charset="0"/>
              <a:cs typeface="Arial" charset="0"/>
            </a:endParaRPr>
          </a:p>
        </p:txBody>
      </p:sp>
      <p:sp>
        <p:nvSpPr>
          <p:cNvPr id="48130" name="Text Box 45"/>
          <p:cNvSpPr txBox="1">
            <a:spLocks noChangeArrowheads="1"/>
          </p:cNvSpPr>
          <p:nvPr/>
        </p:nvSpPr>
        <p:spPr bwMode="auto">
          <a:xfrm>
            <a:off x="519113" y="636588"/>
            <a:ext cx="7653337" cy="519112"/>
          </a:xfrm>
          <a:prstGeom prst="rect">
            <a:avLst/>
          </a:prstGeom>
          <a:noFill/>
          <a:ln w="9525">
            <a:noFill/>
            <a:miter lim="800000"/>
            <a:headEnd/>
            <a:tailEnd/>
          </a:ln>
        </p:spPr>
        <p:txBody>
          <a:bodyPr>
            <a:spAutoFit/>
          </a:bodyPr>
          <a:lstStyle/>
          <a:p>
            <a:pPr defTabSz="914400"/>
            <a:r>
              <a:rPr lang="de-DE" sz="2800" dirty="0">
                <a:solidFill>
                  <a:srgbClr val="0A0365"/>
                </a:solidFill>
              </a:rPr>
              <a:t>Vorlesungsplan Polonistik KF; </a:t>
            </a:r>
            <a:r>
              <a:rPr lang="de-CH" sz="2800" dirty="0" err="1">
                <a:solidFill>
                  <a:srgbClr val="0A0365"/>
                </a:solidFill>
              </a:rPr>
              <a:t>WiSe</a:t>
            </a:r>
            <a:r>
              <a:rPr lang="de-CH" sz="2800" dirty="0">
                <a:solidFill>
                  <a:srgbClr val="0A0365"/>
                </a:solidFill>
              </a:rPr>
              <a:t> 2022/23</a:t>
            </a:r>
            <a:endParaRPr lang="de-DE" sz="2800" dirty="0">
              <a:solidFill>
                <a:srgbClr val="0A0365"/>
              </a:solidFill>
            </a:endParaRPr>
          </a:p>
        </p:txBody>
      </p:sp>
      <p:graphicFrame>
        <p:nvGraphicFramePr>
          <p:cNvPr id="5" name="Group 41">
            <a:extLst>
              <a:ext uri="{FF2B5EF4-FFF2-40B4-BE49-F238E27FC236}">
                <a16:creationId xmlns:a16="http://schemas.microsoft.com/office/drawing/2014/main" id="{306FB035-4C3A-42F1-84D4-1F8CCD8B4F4E}"/>
              </a:ext>
            </a:extLst>
          </p:cNvPr>
          <p:cNvGraphicFramePr>
            <a:graphicFrameLocks/>
          </p:cNvGraphicFramePr>
          <p:nvPr>
            <p:extLst>
              <p:ext uri="{D42A27DB-BD31-4B8C-83A1-F6EECF244321}">
                <p14:modId xmlns:p14="http://schemas.microsoft.com/office/powerpoint/2010/main" val="1636317462"/>
              </p:ext>
            </p:extLst>
          </p:nvPr>
        </p:nvGraphicFramePr>
        <p:xfrm>
          <a:off x="354422" y="1387852"/>
          <a:ext cx="8178019" cy="4833559"/>
        </p:xfrm>
        <a:graphic>
          <a:graphicData uri="http://schemas.openxmlformats.org/drawingml/2006/table">
            <a:tbl>
              <a:tblPr/>
              <a:tblGrid>
                <a:gridCol w="1084941">
                  <a:extLst>
                    <a:ext uri="{9D8B030D-6E8A-4147-A177-3AD203B41FA5}">
                      <a16:colId xmlns:a16="http://schemas.microsoft.com/office/drawing/2014/main" val="20000"/>
                    </a:ext>
                  </a:extLst>
                </a:gridCol>
                <a:gridCol w="2031132">
                  <a:extLst>
                    <a:ext uri="{9D8B030D-6E8A-4147-A177-3AD203B41FA5}">
                      <a16:colId xmlns:a16="http://schemas.microsoft.com/office/drawing/2014/main" val="20001"/>
                    </a:ext>
                  </a:extLst>
                </a:gridCol>
                <a:gridCol w="1730222">
                  <a:extLst>
                    <a:ext uri="{9D8B030D-6E8A-4147-A177-3AD203B41FA5}">
                      <a16:colId xmlns:a16="http://schemas.microsoft.com/office/drawing/2014/main" val="20002"/>
                    </a:ext>
                  </a:extLst>
                </a:gridCol>
                <a:gridCol w="1730223">
                  <a:extLst>
                    <a:ext uri="{9D8B030D-6E8A-4147-A177-3AD203B41FA5}">
                      <a16:colId xmlns:a16="http://schemas.microsoft.com/office/drawing/2014/main" val="20003"/>
                    </a:ext>
                  </a:extLst>
                </a:gridCol>
                <a:gridCol w="1601501">
                  <a:extLst>
                    <a:ext uri="{9D8B030D-6E8A-4147-A177-3AD203B41FA5}">
                      <a16:colId xmlns:a16="http://schemas.microsoft.com/office/drawing/2014/main" val="20004"/>
                    </a:ext>
                  </a:extLst>
                </a:gridCol>
              </a:tblGrid>
              <a:tr h="497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24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hMerge="1">
                  <a:txBody>
                    <a:bodyPr/>
                    <a:lstStyle/>
                    <a:p>
                      <a:endParaRPr lang="de-CH"/>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38118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Winter-semester 2022/23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Polnisch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 (Grundlehrgang)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3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A</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10-11:30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Fr 10-11:30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B</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Fr 12- 13:30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00 213 (Polonicum)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(B. Kowalski)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Tutorium: Einführung in die Sprachwissenschaft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3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Di., 12-14, 00 421 N6</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(B. Wiemer)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highlight>
                          <a:srgbClr val="FFFF00"/>
                        </a:highligh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Tutorium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8:30-10:00 (P 203) </a:t>
                      </a:r>
                      <a:r>
                        <a:rPr kumimoji="0" lang="de-DE" sz="1400" b="0" i="1" u="none" strike="noStrike" cap="none" normalizeH="0" baseline="0" dirty="0">
                          <a:ln>
                            <a:noFill/>
                          </a:ln>
                          <a:solidFill>
                            <a:schemeClr val="tx2"/>
                          </a:solidFill>
                          <a:effectLst/>
                          <a:latin typeface="Arial" charset="0"/>
                          <a:cs typeface="Arial" charset="0"/>
                        </a:rPr>
                        <a:t>oder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18:15-19:45 (P102)</a:t>
                      </a:r>
                      <a:endParaRPr kumimoji="0" lang="de-DE" sz="1400" b="0" i="0" u="none" strike="noStrike" cap="none" normalizeH="0" baseline="0" dirty="0">
                        <a:ln>
                          <a:noFill/>
                        </a:ln>
                        <a:solidFill>
                          <a:schemeClr val="tx1"/>
                        </a:solidFill>
                        <a:effectLst/>
                        <a:highlight>
                          <a:srgbClr val="FFFF00"/>
                        </a:highligh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rgbClr val="FF0000"/>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Vorlesung Literaturwissen-</a:t>
                      </a:r>
                      <a:r>
                        <a:rPr kumimoji="0" lang="de-DE"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schaft</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2 SWS, 2 LP; Do 10-12</a:t>
                      </a:r>
                      <a:endParaRPr kumimoji="0" lang="de-CH"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P207</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Gall)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oder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VL/Ü </a:t>
                      </a:r>
                      <a:r>
                        <a:rPr kumimoji="0" lang="de-DE" sz="1400" b="0" i="0" u="none" strike="noStrike" cap="none" normalizeH="0" baseline="0" dirty="0" err="1">
                          <a:ln>
                            <a:noFill/>
                          </a:ln>
                          <a:solidFill>
                            <a:schemeClr val="tx1"/>
                          </a:solidFill>
                          <a:effectLst/>
                          <a:latin typeface="Arial" charset="0"/>
                          <a:cs typeface="Arial" charset="0"/>
                        </a:rPr>
                        <a:t>Sprachwiss</a:t>
                      </a:r>
                      <a:r>
                        <a:rPr kumimoji="0" lang="de-DE" sz="1400" b="0" i="0" u="none" strike="noStrike" cap="none" normalizeH="0" baseline="0" dirty="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2 SWS, 2 LP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Do 12-14, P205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(B. Wiemer)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Projektseminar,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8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Mi 14-16,</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04-305 Polonicum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 Trau)</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2022/23</a:t>
            </a:r>
            <a:endParaRPr lang="de-DE" sz="2400" dirty="0">
              <a:solidFill>
                <a:srgbClr val="FFFFFF"/>
              </a:solidFill>
              <a:latin typeface="Arial" charset="0"/>
              <a:cs typeface="Arial" charset="0"/>
            </a:endParaRPr>
          </a:p>
        </p:txBody>
      </p:sp>
      <p:sp>
        <p:nvSpPr>
          <p:cNvPr id="58411" name="Text Box 44"/>
          <p:cNvSpPr txBox="1">
            <a:spLocks noChangeArrowheads="1"/>
          </p:cNvSpPr>
          <p:nvPr/>
        </p:nvSpPr>
        <p:spPr bwMode="auto">
          <a:xfrm>
            <a:off x="365125" y="593725"/>
            <a:ext cx="8223250" cy="1006475"/>
          </a:xfrm>
          <a:prstGeom prst="rect">
            <a:avLst/>
          </a:prstGeom>
          <a:noFill/>
          <a:ln w="9525">
            <a:noFill/>
            <a:miter lim="800000"/>
            <a:headEnd/>
            <a:tailEnd/>
          </a:ln>
        </p:spPr>
        <p:txBody>
          <a:bodyPr>
            <a:spAutoFit/>
          </a:bodyPr>
          <a:lstStyle/>
          <a:p>
            <a:pPr defTabSz="914400"/>
            <a:r>
              <a:rPr lang="de-DE" sz="3000" dirty="0">
                <a:solidFill>
                  <a:srgbClr val="0A0365"/>
                </a:solidFill>
              </a:rPr>
              <a:t>Studienverlaufsplan </a:t>
            </a:r>
            <a:r>
              <a:rPr lang="de-DE" sz="3000" b="1" dirty="0" err="1">
                <a:solidFill>
                  <a:srgbClr val="0A0365"/>
                </a:solidFill>
              </a:rPr>
              <a:t>Polonistik</a:t>
            </a:r>
            <a:r>
              <a:rPr lang="de-DE" sz="3000" b="1" dirty="0">
                <a:solidFill>
                  <a:srgbClr val="0A0365"/>
                </a:solidFill>
              </a:rPr>
              <a:t> BF</a:t>
            </a:r>
            <a:br>
              <a:rPr lang="de-DE" sz="3000" dirty="0">
                <a:solidFill>
                  <a:srgbClr val="0A0365"/>
                </a:solidFill>
              </a:rPr>
            </a:br>
            <a:r>
              <a:rPr lang="de-DE" sz="3000" dirty="0">
                <a:solidFill>
                  <a:srgbClr val="0A0365"/>
                </a:solidFill>
              </a:rPr>
              <a:t>Erstes Studienjahr</a:t>
            </a:r>
          </a:p>
        </p:txBody>
      </p:sp>
      <p:graphicFrame>
        <p:nvGraphicFramePr>
          <p:cNvPr id="5" name="Group 48"/>
          <p:cNvGraphicFramePr>
            <a:graphicFrameLocks noGrp="1"/>
          </p:cNvGraphicFramePr>
          <p:nvPr>
            <p:ph idx="4294967295"/>
            <p:extLst>
              <p:ext uri="{D42A27DB-BD31-4B8C-83A1-F6EECF244321}">
                <p14:modId xmlns:p14="http://schemas.microsoft.com/office/powerpoint/2010/main" val="3719641690"/>
              </p:ext>
            </p:extLst>
          </p:nvPr>
        </p:nvGraphicFramePr>
        <p:xfrm>
          <a:off x="457199" y="1773238"/>
          <a:ext cx="8131175" cy="3842953"/>
        </p:xfrm>
        <a:graphic>
          <a:graphicData uri="http://schemas.openxmlformats.org/drawingml/2006/table">
            <a:tbl>
              <a:tblPr/>
              <a:tblGrid>
                <a:gridCol w="1244231">
                  <a:extLst>
                    <a:ext uri="{9D8B030D-6E8A-4147-A177-3AD203B41FA5}">
                      <a16:colId xmlns:a16="http://schemas.microsoft.com/office/drawing/2014/main" val="20000"/>
                    </a:ext>
                  </a:extLst>
                </a:gridCol>
                <a:gridCol w="2654546">
                  <a:extLst>
                    <a:ext uri="{9D8B030D-6E8A-4147-A177-3AD203B41FA5}">
                      <a16:colId xmlns:a16="http://schemas.microsoft.com/office/drawing/2014/main" val="20001"/>
                    </a:ext>
                  </a:extLst>
                </a:gridCol>
                <a:gridCol w="4232398">
                  <a:extLst>
                    <a:ext uri="{9D8B030D-6E8A-4147-A177-3AD203B41FA5}">
                      <a16:colId xmlns:a16="http://schemas.microsoft.com/office/drawing/2014/main" val="20002"/>
                    </a:ext>
                  </a:extLst>
                </a:gridCol>
              </a:tblGrid>
              <a:tr h="3582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Semester</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Sprachpraxis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Sprachwissenschaft, Literaturwissenschaft, Osteuropäische Geschichte (OEG, in der Profilphase ab dem 3. Sem.)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499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1. Grundmodul Sprache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2. Grundmodul Slavistik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1"/>
                  </a:ext>
                </a:extLst>
              </a:tr>
              <a:tr h="10287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a:ln>
                            <a:noFill/>
                          </a:ln>
                          <a:solidFill>
                            <a:schemeClr val="tx1"/>
                          </a:solidFill>
                          <a:effectLst/>
                          <a:latin typeface="Arial" charset="0"/>
                        </a:rPr>
                        <a:t>Winter-semester</a:t>
                      </a:r>
                      <a:r>
                        <a:rPr kumimoji="0" lang="de-DE" sz="1400" b="0" i="0" u="none" strike="noStrike" cap="none" normalizeH="0" baseline="0" dirty="0">
                          <a:ln>
                            <a:noFill/>
                          </a:ln>
                          <a:solidFill>
                            <a:schemeClr val="tx1"/>
                          </a:solidFill>
                          <a:effectLst/>
                          <a:latin typeface="Arial" charset="0"/>
                        </a:rPr>
                        <a:t> 2022/23</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a) Intensivkurs: 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b) Grundkurs I (Grund-lehrgang): 4 SWS; 3 LP</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Vorlesung und Tutorium Einführung in die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Sprachwissenschaft; 3 SWS, 5 LP</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r h="12638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a:ln>
                            <a:noFill/>
                          </a:ln>
                          <a:solidFill>
                            <a:schemeClr val="tx1"/>
                          </a:solidFill>
                          <a:effectLst/>
                          <a:latin typeface="Arial" charset="0"/>
                        </a:rPr>
                        <a:t>Sommer-semester</a:t>
                      </a:r>
                      <a:r>
                        <a:rPr kumimoji="0" lang="de-DE" sz="1400" b="0" i="0" u="none" strike="noStrike" cap="none" normalizeH="0" baseline="0" dirty="0">
                          <a:ln>
                            <a:noFill/>
                          </a:ln>
                          <a:solidFill>
                            <a:schemeClr val="tx1"/>
                          </a:solidFill>
                          <a:effectLst/>
                          <a:latin typeface="Arial" charset="0"/>
                        </a:rPr>
                        <a:t> 2023</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rPr>
                        <a:t>c) Fortsetzungskurs I = Vertiefung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rPr>
                        <a:t>2 SWS; 4 LP</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Proseminar Einführung in die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5 LP</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3"/>
                  </a:ext>
                </a:extLst>
              </a:tr>
              <a:tr h="5934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Modul-</a:t>
                      </a:r>
                      <a:r>
                        <a:rPr kumimoji="0" lang="de-DE" sz="1400" b="0" i="0" u="none" strike="noStrike" cap="none" normalizeH="0" baseline="0" dirty="0" err="1">
                          <a:ln>
                            <a:noFill/>
                          </a:ln>
                          <a:solidFill>
                            <a:schemeClr val="tx1"/>
                          </a:solidFill>
                          <a:effectLst/>
                          <a:latin typeface="Arial" charset="0"/>
                        </a:rPr>
                        <a:t>prüfung</a:t>
                      </a:r>
                      <a:endParaRPr kumimoji="0" lang="de-DE" sz="1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Unbenotete Klausur (60 Min.)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Profilklausur (120 Min.)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417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2022/23</a:t>
            </a:r>
          </a:p>
        </p:txBody>
      </p:sp>
      <p:sp>
        <p:nvSpPr>
          <p:cNvPr id="18434" name="Inhaltsplatzhalter 2"/>
          <p:cNvSpPr>
            <a:spLocks noGrp="1"/>
          </p:cNvSpPr>
          <p:nvPr>
            <p:ph idx="1"/>
          </p:nvPr>
        </p:nvSpPr>
        <p:spPr>
          <a:xfrm>
            <a:off x="539552" y="857250"/>
            <a:ext cx="8004175" cy="5668094"/>
          </a:xfrm>
        </p:spPr>
        <p:txBody>
          <a:bodyPr>
            <a:normAutofit/>
          </a:bodyPr>
          <a:lstStyle/>
          <a:p>
            <a:pPr marL="0" indent="0">
              <a:buNone/>
            </a:pPr>
            <a:r>
              <a:rPr lang="de-DE" sz="2800" b="1" u="sng" dirty="0"/>
              <a:t>Einstufungstests für Studierende mit RUSSISCH-Kenntnissen:</a:t>
            </a:r>
          </a:p>
          <a:p>
            <a:pPr marL="0" indent="0">
              <a:buNone/>
            </a:pPr>
            <a:endParaRPr lang="de-DE" sz="2000" b="1" u="sng" dirty="0"/>
          </a:p>
          <a:p>
            <a:pPr marL="0" lvl="0" indent="0">
              <a:buNone/>
            </a:pPr>
            <a:r>
              <a:rPr lang="de-DE" sz="2800" dirty="0"/>
              <a:t>Den Einstufungstest Russisch führt Herr Dr. Rybakov am Mittwoch, den 19.10.22 von 14-15:30 Uhr im Philosophicum, Raum P 15, durch. </a:t>
            </a:r>
          </a:p>
          <a:p>
            <a:pPr marL="0" lvl="0" indent="0">
              <a:buNone/>
            </a:pPr>
            <a:r>
              <a:rPr lang="de-DE" sz="2800" dirty="0"/>
              <a:t>Bitte melden Sie sich vorher per E-Mail an: </a:t>
            </a:r>
            <a:r>
              <a:rPr lang="de-DE" sz="2800" b="1" dirty="0">
                <a:hlinkClick r:id="rId2"/>
              </a:rPr>
              <a:t>rybakov@uni-mainz.de</a:t>
            </a:r>
            <a:r>
              <a:rPr lang="de-DE" sz="2800" dirty="0"/>
              <a:t>.</a:t>
            </a:r>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2022/23</a:t>
            </a:r>
            <a:endParaRPr lang="de-DE" sz="2400" dirty="0">
              <a:solidFill>
                <a:srgbClr val="FFFFFF"/>
              </a:solidFill>
              <a:latin typeface="Arial" charset="0"/>
              <a:cs typeface="Arial" charset="0"/>
            </a:endParaRPr>
          </a:p>
        </p:txBody>
      </p:sp>
      <p:sp>
        <p:nvSpPr>
          <p:cNvPr id="50214" name="Text Box 83"/>
          <p:cNvSpPr txBox="1">
            <a:spLocks noChangeArrowheads="1"/>
          </p:cNvSpPr>
          <p:nvPr/>
        </p:nvSpPr>
        <p:spPr bwMode="auto">
          <a:xfrm>
            <a:off x="365125" y="857250"/>
            <a:ext cx="8094663" cy="554038"/>
          </a:xfrm>
          <a:prstGeom prst="rect">
            <a:avLst/>
          </a:prstGeom>
          <a:noFill/>
          <a:ln w="9525">
            <a:noFill/>
            <a:miter lim="800000"/>
            <a:headEnd/>
            <a:tailEnd/>
          </a:ln>
        </p:spPr>
        <p:txBody>
          <a:bodyPr>
            <a:spAutoFit/>
          </a:bodyPr>
          <a:lstStyle/>
          <a:p>
            <a:pPr defTabSz="914400"/>
            <a:r>
              <a:rPr lang="de-DE" sz="3000" dirty="0">
                <a:solidFill>
                  <a:srgbClr val="0A0365"/>
                </a:solidFill>
              </a:rPr>
              <a:t>Vorlesungsplan Polonistik BF; </a:t>
            </a:r>
            <a:r>
              <a:rPr lang="de-CH" sz="3000" dirty="0" err="1">
                <a:solidFill>
                  <a:srgbClr val="0A0365"/>
                </a:solidFill>
              </a:rPr>
              <a:t>WiSe</a:t>
            </a:r>
            <a:r>
              <a:rPr lang="de-CH" sz="3000" dirty="0">
                <a:solidFill>
                  <a:srgbClr val="0A0365"/>
                </a:solidFill>
              </a:rPr>
              <a:t> 2022/23</a:t>
            </a:r>
            <a:endParaRPr lang="de-DE" sz="3000" dirty="0">
              <a:solidFill>
                <a:srgbClr val="0A0365"/>
              </a:solidFill>
            </a:endParaRPr>
          </a:p>
        </p:txBody>
      </p:sp>
      <p:graphicFrame>
        <p:nvGraphicFramePr>
          <p:cNvPr id="6" name="Group 41">
            <a:extLst>
              <a:ext uri="{FF2B5EF4-FFF2-40B4-BE49-F238E27FC236}">
                <a16:creationId xmlns:a16="http://schemas.microsoft.com/office/drawing/2014/main" id="{7052CFA3-7730-42CC-9165-8F2AA82A100B}"/>
              </a:ext>
            </a:extLst>
          </p:cNvPr>
          <p:cNvGraphicFramePr>
            <a:graphicFrameLocks/>
          </p:cNvGraphicFramePr>
          <p:nvPr>
            <p:extLst>
              <p:ext uri="{D42A27DB-BD31-4B8C-83A1-F6EECF244321}">
                <p14:modId xmlns:p14="http://schemas.microsoft.com/office/powerpoint/2010/main" val="2069168573"/>
              </p:ext>
            </p:extLst>
          </p:nvPr>
        </p:nvGraphicFramePr>
        <p:xfrm>
          <a:off x="347986" y="1599071"/>
          <a:ext cx="8581701" cy="4575198"/>
        </p:xfrm>
        <a:graphic>
          <a:graphicData uri="http://schemas.openxmlformats.org/drawingml/2006/table">
            <a:tbl>
              <a:tblPr/>
              <a:tblGrid>
                <a:gridCol w="1415741">
                  <a:extLst>
                    <a:ext uri="{9D8B030D-6E8A-4147-A177-3AD203B41FA5}">
                      <a16:colId xmlns:a16="http://schemas.microsoft.com/office/drawing/2014/main" val="20000"/>
                    </a:ext>
                  </a:extLst>
                </a:gridCol>
                <a:gridCol w="2650424">
                  <a:extLst>
                    <a:ext uri="{9D8B030D-6E8A-4147-A177-3AD203B41FA5}">
                      <a16:colId xmlns:a16="http://schemas.microsoft.com/office/drawing/2014/main" val="20001"/>
                    </a:ext>
                  </a:extLst>
                </a:gridCol>
                <a:gridCol w="4515536">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445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1"/>
                  </a:ext>
                </a:extLst>
              </a:tr>
              <a:tr h="3142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Winter-semester 2022/23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Polnisch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 (Grundlehrgang)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3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A</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10-11:30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Fr 10-11:30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B</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Fr 12- 13:30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00 213 (</a:t>
                      </a:r>
                      <a:r>
                        <a:rPr kumimoji="0" lang="de-DE" sz="1400" b="0" i="0" u="none" strike="noStrike" cap="none" normalizeH="0" baseline="0" dirty="0" err="1">
                          <a:ln>
                            <a:noFill/>
                          </a:ln>
                          <a:solidFill>
                            <a:schemeClr val="tx1"/>
                          </a:solidFill>
                          <a:effectLst/>
                          <a:latin typeface="Arial" charset="0"/>
                          <a:cs typeface="Arial" charset="0"/>
                        </a:rPr>
                        <a:t>Polonicum</a:t>
                      </a:r>
                      <a:r>
                        <a:rPr kumimoji="0" lang="de-DE" sz="1400" b="0" i="0" u="none" strike="noStrike" cap="none" normalizeH="0" baseline="0" dirty="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(B. Kowalski)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Tutorium: Einführung in die Sprachwissenschaft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3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Di., 12-14, 00 421 N6</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(B. </a:t>
                      </a:r>
                      <a:r>
                        <a:rPr kumimoji="0" lang="de-DE" sz="1400" b="0" i="0" u="none" strike="noStrike" cap="none" normalizeH="0" baseline="0" dirty="0" err="1">
                          <a:ln>
                            <a:noFill/>
                          </a:ln>
                          <a:solidFill>
                            <a:schemeClr val="tx2"/>
                          </a:solidFill>
                          <a:effectLst/>
                          <a:latin typeface="Arial" charset="0"/>
                          <a:cs typeface="Arial" charset="0"/>
                        </a:rPr>
                        <a:t>Wiemer</a:t>
                      </a:r>
                      <a:r>
                        <a:rPr kumimoji="0" lang="de-DE" sz="1400" b="0" i="0" u="none" strike="noStrike" cap="none" normalizeH="0" baseline="0" dirty="0">
                          <a:ln>
                            <a:noFill/>
                          </a:ln>
                          <a:solidFill>
                            <a:schemeClr val="tx2"/>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Tutorium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8:30-10:00 (P 203) </a:t>
                      </a:r>
                      <a:r>
                        <a:rPr kumimoji="0" lang="de-DE" sz="1400" b="0" i="1" u="none" strike="noStrike" cap="none" normalizeH="0" baseline="0" dirty="0">
                          <a:ln>
                            <a:noFill/>
                          </a:ln>
                          <a:solidFill>
                            <a:schemeClr val="tx2"/>
                          </a:solidFill>
                          <a:effectLst/>
                          <a:latin typeface="Arial" charset="0"/>
                          <a:cs typeface="Arial" charset="0"/>
                        </a:rPr>
                        <a:t>oder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18:15-19:45 (P102)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2022/23</a:t>
            </a:r>
            <a:endParaRPr lang="de-DE" dirty="0"/>
          </a:p>
        </p:txBody>
      </p:sp>
      <p:sp>
        <p:nvSpPr>
          <p:cNvPr id="14" name="Untertitel 13"/>
          <p:cNvSpPr>
            <a:spLocks noGrp="1"/>
          </p:cNvSpPr>
          <p:nvPr>
            <p:ph type="subTitle" idx="1"/>
          </p:nvPr>
        </p:nvSpPr>
        <p:spPr>
          <a:xfrm>
            <a:off x="857224" y="1916832"/>
            <a:ext cx="7600976" cy="2770922"/>
          </a:xfrm>
        </p:spPr>
        <p:txBody>
          <a:bodyPr/>
          <a:lstStyle/>
          <a:p>
            <a:pPr algn="ctr"/>
            <a:r>
              <a:rPr lang="de-DE" sz="4000" dirty="0"/>
              <a:t>B.A. Slavistik/Osteuropastudien </a:t>
            </a:r>
          </a:p>
          <a:p>
            <a:pPr algn="ctr"/>
            <a:r>
              <a:rPr lang="de-DE" sz="4000" dirty="0" err="1"/>
              <a:t>B.Ed</a:t>
            </a:r>
            <a:r>
              <a:rPr lang="de-DE" sz="4000" dirty="0"/>
              <a:t>. Russisch – </a:t>
            </a:r>
          </a:p>
          <a:p>
            <a:pPr algn="ctr"/>
            <a:r>
              <a:rPr lang="de-DE" sz="4000" dirty="0"/>
              <a:t>Aufbau des Studiums und </a:t>
            </a:r>
          </a:p>
          <a:p>
            <a:pPr algn="ctr"/>
            <a:r>
              <a:rPr lang="de-DE" sz="4000" dirty="0"/>
              <a:t>Studienoptionen</a:t>
            </a:r>
          </a:p>
        </p:txBody>
      </p:sp>
      <p:sp>
        <p:nvSpPr>
          <p:cNvPr id="6" name="Datumsplatzhalter 5"/>
          <p:cNvSpPr>
            <a:spLocks noGrp="1"/>
          </p:cNvSpPr>
          <p:nvPr>
            <p:ph type="dt" sz="half" idx="10"/>
          </p:nvPr>
        </p:nvSpPr>
        <p:spPr/>
        <p:txBody>
          <a:bodyPr/>
          <a:lstStyle/>
          <a:p>
            <a:pPr>
              <a:defRPr/>
            </a:pPr>
            <a:fld id="{F29815B5-1A43-43CE-8D9E-4F9495BDA564}" type="datetime1">
              <a:rPr lang="de-DE" smtClean="0"/>
              <a:pPr>
                <a:defRPr/>
              </a:pPr>
              <a:t>19.10.2022</a:t>
            </a:fld>
            <a:endParaRPr lang="de-DE"/>
          </a:p>
        </p:txBody>
      </p:sp>
      <p:sp>
        <p:nvSpPr>
          <p:cNvPr id="7" name="Fußzeilenplatzhalter 6"/>
          <p:cNvSpPr>
            <a:spLocks noGrp="1"/>
          </p:cNvSpPr>
          <p:nvPr>
            <p:ph type="ftr" sz="quarter" idx="11"/>
          </p:nvPr>
        </p:nvSpPr>
        <p:spPr/>
        <p:txBody>
          <a:bodyPr/>
          <a:lstStyle/>
          <a:p>
            <a:pPr>
              <a:defRPr/>
            </a:pPr>
            <a:endParaRPr lang="de-DE"/>
          </a:p>
        </p:txBody>
      </p:sp>
      <p:sp>
        <p:nvSpPr>
          <p:cNvPr id="8" name="Foliennummernplatzhalter 7"/>
          <p:cNvSpPr>
            <a:spLocks noGrp="1"/>
          </p:cNvSpPr>
          <p:nvPr>
            <p:ph type="sldNum" sz="quarter" idx="12"/>
          </p:nvPr>
        </p:nvSpPr>
        <p:spPr/>
        <p:txBody>
          <a:bodyPr/>
          <a:lstStyle/>
          <a:p>
            <a:pPr>
              <a:defRPr/>
            </a:pPr>
            <a:fld id="{98F5D831-DAA5-4A74-A36E-BF5F2DCA62DA}" type="slidenum">
              <a:rPr lang="de-DE" smtClean="0"/>
              <a:pPr>
                <a:defRPr/>
              </a:pPr>
              <a:t>6</a:t>
            </a:fld>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2022/23</a:t>
            </a:r>
          </a:p>
        </p:txBody>
      </p:sp>
      <p:sp>
        <p:nvSpPr>
          <p:cNvPr id="3" name="Inhaltsplatzhalter 2"/>
          <p:cNvSpPr>
            <a:spLocks noGrp="1"/>
          </p:cNvSpPr>
          <p:nvPr>
            <p:ph idx="1"/>
          </p:nvPr>
        </p:nvSpPr>
        <p:spPr>
          <a:xfrm>
            <a:off x="251520" y="1773238"/>
            <a:ext cx="8892479" cy="4104034"/>
          </a:xfrm>
        </p:spPr>
        <p:txBody>
          <a:bodyPr rtlCol="0">
            <a:normAutofit fontScale="62500" lnSpcReduction="20000"/>
          </a:bodyPr>
          <a:lstStyle/>
          <a:p>
            <a:pPr eaLnBrk="1" fontAlgn="auto" hangingPunct="1">
              <a:spcAft>
                <a:spcPts val="0"/>
              </a:spcAft>
              <a:defRPr/>
            </a:pPr>
            <a:r>
              <a:rPr lang="de-DE" sz="3100" b="1" dirty="0">
                <a:latin typeface="Arial" pitchFamily="34" charset="0"/>
                <a:cs typeface="Arial" pitchFamily="34" charset="0"/>
              </a:rPr>
              <a:t>Kernfach</a:t>
            </a:r>
          </a:p>
          <a:p>
            <a:pPr lvl="1" eaLnBrk="1" fontAlgn="auto" hangingPunct="1">
              <a:spcAft>
                <a:spcPts val="0"/>
              </a:spcAft>
              <a:buFont typeface="Arial"/>
              <a:buChar char="–"/>
              <a:defRPr/>
            </a:pPr>
            <a:r>
              <a:rPr lang="de-DE" sz="3000" dirty="0">
                <a:latin typeface="Arial" pitchFamily="34" charset="0"/>
                <a:cs typeface="Arial" pitchFamily="34" charset="0"/>
              </a:rPr>
              <a:t>Schwerpunkt Polonistik oder Russistik </a:t>
            </a:r>
          </a:p>
          <a:p>
            <a:pPr lvl="1" eaLnBrk="1" fontAlgn="auto" hangingPunct="1">
              <a:spcAft>
                <a:spcPts val="0"/>
              </a:spcAft>
              <a:buFont typeface="Arial"/>
              <a:buChar char="–"/>
              <a:defRPr/>
            </a:pPr>
            <a:r>
              <a:rPr lang="de-DE" sz="3000" dirty="0">
                <a:latin typeface="Arial" pitchFamily="34" charset="0"/>
                <a:cs typeface="Arial" pitchFamily="34" charset="0"/>
              </a:rPr>
              <a:t>Profile (Philologie, Literatur und Geschichte, Sprachwissenschaft)</a:t>
            </a:r>
          </a:p>
          <a:p>
            <a:pPr lvl="1" eaLnBrk="1" fontAlgn="auto" hangingPunct="1">
              <a:spcAft>
                <a:spcPts val="0"/>
              </a:spcAft>
              <a:buFont typeface="Arial"/>
              <a:buNone/>
              <a:defRPr/>
            </a:pPr>
            <a:endParaRPr lang="de-DE" sz="1300" dirty="0">
              <a:latin typeface="Arial" pitchFamily="34" charset="0"/>
              <a:cs typeface="Arial" pitchFamily="34" charset="0"/>
            </a:endParaRPr>
          </a:p>
          <a:p>
            <a:pPr eaLnBrk="1" fontAlgn="auto" hangingPunct="1">
              <a:spcAft>
                <a:spcPts val="0"/>
              </a:spcAft>
              <a:defRPr/>
            </a:pPr>
            <a:r>
              <a:rPr lang="de-DE" sz="3000" b="1" dirty="0" err="1">
                <a:latin typeface="Arial" pitchFamily="34" charset="0"/>
                <a:cs typeface="Arial" pitchFamily="34" charset="0"/>
              </a:rPr>
              <a:t>Beifach</a:t>
            </a:r>
            <a:endParaRPr lang="de-DE" sz="3000" b="1" dirty="0">
              <a:latin typeface="Arial" pitchFamily="34" charset="0"/>
              <a:cs typeface="Arial" pitchFamily="34" charset="0"/>
            </a:endParaRPr>
          </a:p>
          <a:p>
            <a:pPr lvl="1" eaLnBrk="1" fontAlgn="auto" hangingPunct="1">
              <a:spcAft>
                <a:spcPts val="0"/>
              </a:spcAft>
              <a:buFont typeface="Arial"/>
              <a:buChar char="–"/>
              <a:defRPr/>
            </a:pPr>
            <a:r>
              <a:rPr lang="de-DE" sz="3000" dirty="0">
                <a:latin typeface="Arial" pitchFamily="34" charset="0"/>
                <a:cs typeface="Arial" pitchFamily="34" charset="0"/>
              </a:rPr>
              <a:t>Schwerpunkt Polonistik oder Russistik </a:t>
            </a:r>
          </a:p>
          <a:p>
            <a:pPr lvl="1" eaLnBrk="1" fontAlgn="auto" hangingPunct="1">
              <a:spcAft>
                <a:spcPts val="0"/>
              </a:spcAft>
              <a:buFont typeface="Arial"/>
              <a:buChar char="–"/>
              <a:defRPr/>
            </a:pPr>
            <a:r>
              <a:rPr lang="de-DE" sz="3000" dirty="0">
                <a:latin typeface="Arial" pitchFamily="34" charset="0"/>
                <a:cs typeface="Arial" pitchFamily="34" charset="0"/>
              </a:rPr>
              <a:t>Profile (Philologie, Literatur und Geschichte, Sprachwissenschaft)</a:t>
            </a:r>
          </a:p>
          <a:p>
            <a:pPr lvl="1" eaLnBrk="1" fontAlgn="auto" hangingPunct="1">
              <a:spcAft>
                <a:spcPts val="0"/>
              </a:spcAft>
              <a:buFont typeface="Arial"/>
              <a:buChar char="–"/>
              <a:defRPr/>
            </a:pPr>
            <a:endParaRPr lang="de-DE" sz="3000" dirty="0">
              <a:latin typeface="Arial" pitchFamily="34" charset="0"/>
              <a:cs typeface="Arial" pitchFamily="34" charset="0"/>
            </a:endParaRPr>
          </a:p>
          <a:p>
            <a:pPr eaLnBrk="1" fontAlgn="auto" hangingPunct="1">
              <a:spcAft>
                <a:spcPts val="0"/>
              </a:spcAft>
              <a:buFont typeface="Arial" pitchFamily="34" charset="0"/>
              <a:buNone/>
              <a:defRPr/>
            </a:pPr>
            <a:endParaRPr lang="de-DE" sz="1300" dirty="0">
              <a:latin typeface="Arial" pitchFamily="34" charset="0"/>
              <a:cs typeface="Arial" pitchFamily="34" charset="0"/>
            </a:endParaRPr>
          </a:p>
          <a:p>
            <a:pPr eaLnBrk="1" fontAlgn="auto" hangingPunct="1">
              <a:spcAft>
                <a:spcPts val="0"/>
              </a:spcAft>
              <a:defRPr/>
            </a:pPr>
            <a:r>
              <a:rPr lang="de-DE" sz="3000" dirty="0">
                <a:latin typeface="Arial" pitchFamily="34" charset="0"/>
                <a:cs typeface="Arial" pitchFamily="34" charset="0"/>
              </a:rPr>
              <a:t>Das Studium gliedert sich in eine „Orientierungsphase“ (1.-2. Sem.) und eine „Profilphase“ (3.-6. Sem.).</a:t>
            </a:r>
          </a:p>
          <a:p>
            <a:pPr eaLnBrk="1" fontAlgn="auto" hangingPunct="1">
              <a:spcAft>
                <a:spcPts val="0"/>
              </a:spcAft>
              <a:buNone/>
              <a:defRPr/>
            </a:pPr>
            <a:endParaRPr lang="de-DE" sz="3000" dirty="0">
              <a:latin typeface="Arial" pitchFamily="34" charset="0"/>
              <a:cs typeface="Arial" pitchFamily="34" charset="0"/>
            </a:endParaRPr>
          </a:p>
          <a:p>
            <a:pPr eaLnBrk="1" fontAlgn="auto" hangingPunct="1">
              <a:spcAft>
                <a:spcPts val="0"/>
              </a:spcAft>
              <a:defRPr/>
            </a:pPr>
            <a:r>
              <a:rPr lang="de-DE" sz="3000" dirty="0" err="1">
                <a:latin typeface="Arial" pitchFamily="34" charset="0"/>
                <a:cs typeface="Arial" pitchFamily="34" charset="0"/>
              </a:rPr>
              <a:t>Slavistik</a:t>
            </a:r>
            <a:r>
              <a:rPr lang="de-DE" sz="3000" dirty="0">
                <a:latin typeface="Arial" pitchFamily="34" charset="0"/>
                <a:cs typeface="Arial" pitchFamily="34" charset="0"/>
              </a:rPr>
              <a:t> ist im B.A. mit allen anderen Fächern im Zwei-Fächer-Bachelorstudiengang kombinierbar.</a:t>
            </a:r>
          </a:p>
          <a:p>
            <a:pPr eaLnBrk="1" fontAlgn="auto" hangingPunct="1">
              <a:spcAft>
                <a:spcPts val="0"/>
              </a:spcAft>
              <a:defRPr/>
            </a:pPr>
            <a:endParaRPr lang="de-DE" dirty="0"/>
          </a:p>
        </p:txBody>
      </p:sp>
      <p:sp>
        <p:nvSpPr>
          <p:cNvPr id="19459" name="Textplatzhalter 6"/>
          <p:cNvSpPr>
            <a:spLocks noGrp="1"/>
          </p:cNvSpPr>
          <p:nvPr>
            <p:ph type="body" sz="quarter" idx="13"/>
          </p:nvPr>
        </p:nvSpPr>
        <p:spPr>
          <a:xfrm>
            <a:off x="457200" y="857250"/>
            <a:ext cx="7787208" cy="771525"/>
          </a:xfrm>
        </p:spPr>
        <p:txBody>
          <a:bodyPr/>
          <a:lstStyle/>
          <a:p>
            <a:pPr eaLnBrk="1" hangingPunct="1"/>
            <a:r>
              <a:rPr lang="de-DE" sz="3600" dirty="0">
                <a:solidFill>
                  <a:srgbClr val="0A0365"/>
                </a:solidFill>
                <a:latin typeface="Arial" charset="0"/>
                <a:cs typeface="Arial" charset="0"/>
              </a:rPr>
              <a:t>B.A. Slavistik/Osteuropastudien</a:t>
            </a:r>
            <a:endParaRPr lang="de-DE" sz="3600" dirty="0">
              <a:latin typeface="Arial" charset="0"/>
              <a:cs typeface="Arial" charset="0"/>
            </a:endParaRPr>
          </a:p>
          <a:p>
            <a:pPr eaLnBrk="1" hangingPunct="1"/>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9A4A7-69FE-4744-87A6-23201FC56F54}"/>
              </a:ext>
            </a:extLst>
          </p:cNvPr>
          <p:cNvSpPr>
            <a:spLocks noGrp="1"/>
          </p:cNvSpPr>
          <p:nvPr>
            <p:ph type="title"/>
          </p:nvPr>
        </p:nvSpPr>
        <p:spPr/>
        <p:txBody>
          <a:bodyPr/>
          <a:lstStyle/>
          <a:p>
            <a:r>
              <a:rPr lang="de-CH" sz="2400" dirty="0">
                <a:latin typeface="Arial" panose="020B0604020202020204" pitchFamily="34" charset="0"/>
                <a:cs typeface="Arial" panose="020B0604020202020204" pitchFamily="34" charset="0"/>
              </a:rPr>
              <a:t>NEU seit WS 2019/20: Profile (B.A., M.A.)</a:t>
            </a:r>
            <a:endParaRPr lang="de-CH" sz="2400" dirty="0"/>
          </a:p>
        </p:txBody>
      </p:sp>
      <p:sp>
        <p:nvSpPr>
          <p:cNvPr id="3" name="Inhaltsplatzhalter 2">
            <a:extLst>
              <a:ext uri="{FF2B5EF4-FFF2-40B4-BE49-F238E27FC236}">
                <a16:creationId xmlns:a16="http://schemas.microsoft.com/office/drawing/2014/main" id="{63E2A10E-337C-4B93-84B9-78325C428392}"/>
              </a:ext>
            </a:extLst>
          </p:cNvPr>
          <p:cNvSpPr>
            <a:spLocks noGrp="1"/>
          </p:cNvSpPr>
          <p:nvPr>
            <p:ph idx="1"/>
          </p:nvPr>
        </p:nvSpPr>
        <p:spPr>
          <a:xfrm>
            <a:off x="358959" y="1988840"/>
            <a:ext cx="8472488" cy="4248472"/>
          </a:xfrm>
        </p:spPr>
        <p:txBody>
          <a:bodyPr>
            <a:normAutofit/>
          </a:bodyPr>
          <a:lstStyle/>
          <a:p>
            <a:r>
              <a:rPr lang="de-CH" sz="2400" dirty="0">
                <a:latin typeface="Arial" panose="020B0604020202020204" pitchFamily="34" charset="0"/>
                <a:cs typeface="Arial" panose="020B0604020202020204" pitchFamily="34" charset="0"/>
              </a:rPr>
              <a:t>Allgemeine Orientierungsphase (1.-2. Studiensemester)</a:t>
            </a:r>
          </a:p>
          <a:p>
            <a:r>
              <a:rPr lang="de-CH" sz="2400" dirty="0">
                <a:latin typeface="Arial" panose="020B0604020202020204" pitchFamily="34" charset="0"/>
                <a:cs typeface="Arial" panose="020B0604020202020204" pitchFamily="34" charset="0"/>
              </a:rPr>
              <a:t>Wahl eines Profils (3.-6. Studiensemester):</a:t>
            </a:r>
          </a:p>
          <a:p>
            <a:pPr lvl="1"/>
            <a:r>
              <a:rPr lang="de-CH" sz="2400" b="1" dirty="0">
                <a:latin typeface="Arial" panose="020B0604020202020204" pitchFamily="34" charset="0"/>
                <a:cs typeface="Arial" panose="020B0604020202020204" pitchFamily="34" charset="0"/>
              </a:rPr>
              <a:t>Profil a) Philologie</a:t>
            </a:r>
            <a:r>
              <a:rPr lang="de-CH" sz="2400" dirty="0">
                <a:latin typeface="Arial" panose="020B0604020202020204" pitchFamily="34" charset="0"/>
                <a:cs typeface="Arial" panose="020B0604020202020204" pitchFamily="34" charset="0"/>
              </a:rPr>
              <a:t> (Sprach- und Literaturwissenschaft)</a:t>
            </a:r>
          </a:p>
          <a:p>
            <a:pPr lvl="1"/>
            <a:r>
              <a:rPr lang="de-CH" sz="2400" b="1" dirty="0">
                <a:latin typeface="Arial" panose="020B0604020202020204" pitchFamily="34" charset="0"/>
                <a:cs typeface="Arial" panose="020B0604020202020204" pitchFamily="34" charset="0"/>
              </a:rPr>
              <a:t>Profil b) Literatur und Geschichte</a:t>
            </a:r>
            <a:r>
              <a:rPr lang="de-CH" sz="2400" dirty="0">
                <a:latin typeface="Arial" panose="020B0604020202020204" pitchFamily="34" charset="0"/>
                <a:cs typeface="Arial" panose="020B0604020202020204" pitchFamily="34" charset="0"/>
              </a:rPr>
              <a:t> (Literaturwissenschaft und Osteuropäische Geschichte)</a:t>
            </a:r>
          </a:p>
          <a:p>
            <a:pPr lvl="1"/>
            <a:r>
              <a:rPr lang="de-CH" sz="2400" b="1" dirty="0">
                <a:latin typeface="Arial" panose="020B0604020202020204" pitchFamily="34" charset="0"/>
                <a:cs typeface="Arial" panose="020B0604020202020204" pitchFamily="34" charset="0"/>
              </a:rPr>
              <a:t>Profil c) Sprachwissenschaft </a:t>
            </a:r>
            <a:r>
              <a:rPr lang="de-CH" sz="2400" dirty="0">
                <a:latin typeface="Arial" panose="020B0604020202020204" pitchFamily="34" charset="0"/>
                <a:cs typeface="Arial" panose="020B0604020202020204" pitchFamily="34" charset="0"/>
              </a:rPr>
              <a:t>(Sprachwissenschaft und Wahlbereiche)</a:t>
            </a:r>
          </a:p>
        </p:txBody>
      </p:sp>
      <p:sp>
        <p:nvSpPr>
          <p:cNvPr id="4" name="Textplatzhalter 3">
            <a:extLst>
              <a:ext uri="{FF2B5EF4-FFF2-40B4-BE49-F238E27FC236}">
                <a16:creationId xmlns:a16="http://schemas.microsoft.com/office/drawing/2014/main" id="{41BE8611-7B14-4DAE-9B5C-FD55F203EE13}"/>
              </a:ext>
            </a:extLst>
          </p:cNvPr>
          <p:cNvSpPr>
            <a:spLocks noGrp="1"/>
          </p:cNvSpPr>
          <p:nvPr>
            <p:ph type="body" sz="quarter" idx="13"/>
          </p:nvPr>
        </p:nvSpPr>
        <p:spPr>
          <a:xfrm>
            <a:off x="35496" y="752722"/>
            <a:ext cx="9108503" cy="1035874"/>
          </a:xfrm>
        </p:spPr>
        <p:txBody>
          <a:bodyPr/>
          <a:lstStyle/>
          <a:p>
            <a:pPr algn="ctr"/>
            <a:r>
              <a:rPr lang="de-CH" sz="2800" dirty="0">
                <a:latin typeface="Arial" panose="020B0604020202020204" pitchFamily="34" charset="0"/>
                <a:cs typeface="Arial" panose="020B0604020202020204" pitchFamily="34" charset="0"/>
              </a:rPr>
              <a:t>B.A., M.A. </a:t>
            </a:r>
            <a:r>
              <a:rPr lang="de-CH" sz="2800" dirty="0" err="1">
                <a:latin typeface="Arial" panose="020B0604020202020204" pitchFamily="34" charset="0"/>
                <a:cs typeface="Arial" panose="020B0604020202020204" pitchFamily="34" charset="0"/>
              </a:rPr>
              <a:t>Slavistik</a:t>
            </a:r>
            <a:r>
              <a:rPr lang="de-CH" sz="2800" dirty="0">
                <a:latin typeface="Arial" panose="020B0604020202020204" pitchFamily="34" charset="0"/>
                <a:cs typeface="Arial" panose="020B0604020202020204" pitchFamily="34" charset="0"/>
              </a:rPr>
              <a:t>/Osteuropastudien mit drei Profilen (Wahl nach dem 2. Semester)</a:t>
            </a:r>
          </a:p>
        </p:txBody>
      </p:sp>
      <p:sp>
        <p:nvSpPr>
          <p:cNvPr id="6" name="Datumsplatzhalter 5">
            <a:extLst>
              <a:ext uri="{FF2B5EF4-FFF2-40B4-BE49-F238E27FC236}">
                <a16:creationId xmlns:a16="http://schemas.microsoft.com/office/drawing/2014/main" id="{63E0A39A-6562-4413-8638-0127D9C4060E}"/>
              </a:ext>
            </a:extLst>
          </p:cNvPr>
          <p:cNvSpPr>
            <a:spLocks noGrp="1"/>
          </p:cNvSpPr>
          <p:nvPr>
            <p:ph type="dt" sz="half" idx="15"/>
          </p:nvPr>
        </p:nvSpPr>
        <p:spPr/>
        <p:txBody>
          <a:bodyPr/>
          <a:lstStyle/>
          <a:p>
            <a:pPr>
              <a:defRPr/>
            </a:pPr>
            <a:fld id="{F29815B5-1A43-43CE-8D9E-4F9495BDA564}" type="datetime1">
              <a:rPr lang="de-DE" smtClean="0"/>
              <a:pPr>
                <a:defRPr/>
              </a:pPr>
              <a:t>19.10.2022</a:t>
            </a:fld>
            <a:endParaRPr lang="de-DE"/>
          </a:p>
        </p:txBody>
      </p:sp>
      <p:sp>
        <p:nvSpPr>
          <p:cNvPr id="7" name="Fußzeilenplatzhalter 6">
            <a:extLst>
              <a:ext uri="{FF2B5EF4-FFF2-40B4-BE49-F238E27FC236}">
                <a16:creationId xmlns:a16="http://schemas.microsoft.com/office/drawing/2014/main" id="{EBC2FF8C-8868-4C6C-9844-35DCF0F3C8A7}"/>
              </a:ext>
            </a:extLst>
          </p:cNvPr>
          <p:cNvSpPr>
            <a:spLocks noGrp="1"/>
          </p:cNvSpPr>
          <p:nvPr>
            <p:ph type="ftr" sz="quarter" idx="16"/>
          </p:nvPr>
        </p:nvSpPr>
        <p:spPr/>
        <p:txBody>
          <a:bodyPr/>
          <a:lstStyle/>
          <a:p>
            <a:pPr>
              <a:defRPr/>
            </a:pPr>
            <a:endParaRPr lang="de-DE"/>
          </a:p>
        </p:txBody>
      </p:sp>
      <p:sp>
        <p:nvSpPr>
          <p:cNvPr id="8" name="Foliennummernplatzhalter 7">
            <a:extLst>
              <a:ext uri="{FF2B5EF4-FFF2-40B4-BE49-F238E27FC236}">
                <a16:creationId xmlns:a16="http://schemas.microsoft.com/office/drawing/2014/main" id="{13BB63BA-8B0D-41B1-A04C-771BF6594B3A}"/>
              </a:ext>
            </a:extLst>
          </p:cNvPr>
          <p:cNvSpPr>
            <a:spLocks noGrp="1"/>
          </p:cNvSpPr>
          <p:nvPr>
            <p:ph type="sldNum" sz="quarter" idx="17"/>
          </p:nvPr>
        </p:nvSpPr>
        <p:spPr/>
        <p:txBody>
          <a:bodyPr/>
          <a:lstStyle/>
          <a:p>
            <a:pPr>
              <a:defRPr/>
            </a:pPr>
            <a:fld id="{98F5D831-DAA5-4A74-A36E-BF5F2DCA62DA}" type="slidenum">
              <a:rPr lang="de-DE" smtClean="0"/>
              <a:pPr>
                <a:defRPr/>
              </a:pPr>
              <a:t>8</a:t>
            </a:fld>
            <a:endParaRPr lang="de-DE"/>
          </a:p>
        </p:txBody>
      </p:sp>
    </p:spTree>
    <p:extLst>
      <p:ext uri="{BB962C8B-B14F-4D97-AF65-F5344CB8AC3E}">
        <p14:creationId xmlns:p14="http://schemas.microsoft.com/office/powerpoint/2010/main" val="362163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4FAE6-7475-441E-B64D-A9431BF30726}"/>
              </a:ext>
            </a:extLst>
          </p:cNvPr>
          <p:cNvSpPr>
            <a:spLocks noGrp="1"/>
          </p:cNvSpPr>
          <p:nvPr>
            <p:ph type="title"/>
          </p:nvPr>
        </p:nvSpPr>
        <p:spPr/>
        <p:txBody>
          <a:bodyPr/>
          <a:lstStyle/>
          <a:p>
            <a:pPr algn="ctr"/>
            <a:r>
              <a:rPr lang="de-CH" sz="2400" dirty="0">
                <a:latin typeface="Arial" panose="020B0604020202020204" pitchFamily="34" charset="0"/>
                <a:cs typeface="Arial" panose="020B0604020202020204" pitchFamily="34" charset="0"/>
              </a:rPr>
              <a:t>NEU seit WS 2019/20: Profile (B.A., M.A.)</a:t>
            </a:r>
          </a:p>
        </p:txBody>
      </p:sp>
      <p:sp>
        <p:nvSpPr>
          <p:cNvPr id="6" name="Datumsplatzhalter 5">
            <a:extLst>
              <a:ext uri="{FF2B5EF4-FFF2-40B4-BE49-F238E27FC236}">
                <a16:creationId xmlns:a16="http://schemas.microsoft.com/office/drawing/2014/main" id="{0B8705FD-59AA-4BC9-9B57-7A187D71B736}"/>
              </a:ext>
            </a:extLst>
          </p:cNvPr>
          <p:cNvSpPr>
            <a:spLocks noGrp="1"/>
          </p:cNvSpPr>
          <p:nvPr>
            <p:ph type="dt" sz="half" idx="15"/>
          </p:nvPr>
        </p:nvSpPr>
        <p:spPr/>
        <p:txBody>
          <a:bodyPr/>
          <a:lstStyle/>
          <a:p>
            <a:pPr>
              <a:defRPr/>
            </a:pPr>
            <a:fld id="{F29815B5-1A43-43CE-8D9E-4F9495BDA564}" type="datetime1">
              <a:rPr lang="de-DE" smtClean="0"/>
              <a:pPr>
                <a:defRPr/>
              </a:pPr>
              <a:t>19.10.2022</a:t>
            </a:fld>
            <a:endParaRPr lang="de-DE"/>
          </a:p>
        </p:txBody>
      </p:sp>
      <p:sp>
        <p:nvSpPr>
          <p:cNvPr id="7" name="Fußzeilenplatzhalter 6">
            <a:extLst>
              <a:ext uri="{FF2B5EF4-FFF2-40B4-BE49-F238E27FC236}">
                <a16:creationId xmlns:a16="http://schemas.microsoft.com/office/drawing/2014/main" id="{2A7A7929-CE24-40CD-8AF9-A0E1F29F645F}"/>
              </a:ext>
            </a:extLst>
          </p:cNvPr>
          <p:cNvSpPr>
            <a:spLocks noGrp="1"/>
          </p:cNvSpPr>
          <p:nvPr>
            <p:ph type="ftr" sz="quarter" idx="16"/>
          </p:nvPr>
        </p:nvSpPr>
        <p:spPr/>
        <p:txBody>
          <a:bodyPr/>
          <a:lstStyle/>
          <a:p>
            <a:pPr>
              <a:defRPr/>
            </a:pPr>
            <a:endParaRPr lang="de-DE"/>
          </a:p>
        </p:txBody>
      </p:sp>
      <p:sp>
        <p:nvSpPr>
          <p:cNvPr id="8" name="Foliennummernplatzhalter 7">
            <a:extLst>
              <a:ext uri="{FF2B5EF4-FFF2-40B4-BE49-F238E27FC236}">
                <a16:creationId xmlns:a16="http://schemas.microsoft.com/office/drawing/2014/main" id="{931DFA9D-3001-4533-88EB-79A1491C18E7}"/>
              </a:ext>
            </a:extLst>
          </p:cNvPr>
          <p:cNvSpPr>
            <a:spLocks noGrp="1"/>
          </p:cNvSpPr>
          <p:nvPr>
            <p:ph type="sldNum" sz="quarter" idx="17"/>
          </p:nvPr>
        </p:nvSpPr>
        <p:spPr/>
        <p:txBody>
          <a:bodyPr/>
          <a:lstStyle/>
          <a:p>
            <a:pPr>
              <a:defRPr/>
            </a:pPr>
            <a:fld id="{98F5D831-DAA5-4A74-A36E-BF5F2DCA62DA}" type="slidenum">
              <a:rPr lang="de-DE" smtClean="0"/>
              <a:pPr>
                <a:defRPr/>
              </a:pPr>
              <a:t>9</a:t>
            </a:fld>
            <a:endParaRPr lang="de-DE"/>
          </a:p>
        </p:txBody>
      </p:sp>
      <p:graphicFrame>
        <p:nvGraphicFramePr>
          <p:cNvPr id="9" name="Objekt 8">
            <a:extLst>
              <a:ext uri="{FF2B5EF4-FFF2-40B4-BE49-F238E27FC236}">
                <a16:creationId xmlns:a16="http://schemas.microsoft.com/office/drawing/2014/main" id="{3DE5189C-08F9-4A2B-8B55-E64134E65232}"/>
              </a:ext>
            </a:extLst>
          </p:cNvPr>
          <p:cNvGraphicFramePr>
            <a:graphicFrameLocks noChangeAspect="1"/>
          </p:cNvGraphicFramePr>
          <p:nvPr/>
        </p:nvGraphicFramePr>
        <p:xfrm>
          <a:off x="1" y="420326"/>
          <a:ext cx="9168098" cy="6555367"/>
        </p:xfrm>
        <a:graphic>
          <a:graphicData uri="http://schemas.openxmlformats.org/presentationml/2006/ole">
            <mc:AlternateContent xmlns:mc="http://schemas.openxmlformats.org/markup-compatibility/2006">
              <mc:Choice xmlns:v="urn:schemas-microsoft-com:vml" Requires="v">
                <p:oleObj name="Acrobat Document" r:id="rId2" imgW="5430600" imgH="3827520" progId="AcroExch.Document.DC">
                  <p:embed/>
                </p:oleObj>
              </mc:Choice>
              <mc:Fallback>
                <p:oleObj name="Acrobat Document" r:id="rId2" imgW="5430600" imgH="3827520" progId="AcroExch.Document.DC">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0326"/>
                        <a:ext cx="9168098" cy="65553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70417383"/>
      </p:ext>
    </p:extLst>
  </p:cSld>
  <p:clrMapOvr>
    <a:masterClrMapping/>
  </p:clrMapOvr>
</p:sld>
</file>

<file path=ppt/theme/theme1.xml><?xml version="1.0" encoding="utf-8"?>
<a:theme xmlns:a="http://schemas.openxmlformats.org/drawingml/2006/main" name="Pro_GeistSozial">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Pro_GeistSozial.pptx</Template>
  <TotalTime>0</TotalTime>
  <Words>3448</Words>
  <Application>Microsoft Office PowerPoint</Application>
  <PresentationFormat>Bildschirmpräsentation (4:3)</PresentationFormat>
  <Paragraphs>631</Paragraphs>
  <Slides>50</Slides>
  <Notes>3</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50</vt:i4>
      </vt:variant>
    </vt:vector>
  </HeadingPairs>
  <TitlesOfParts>
    <vt:vector size="55" baseType="lpstr">
      <vt:lpstr>Arial</vt:lpstr>
      <vt:lpstr>Arial Narrow</vt:lpstr>
      <vt:lpstr>Calibri</vt:lpstr>
      <vt:lpstr>Pro_GeistSozial</vt:lpstr>
      <vt:lpstr>Acrobat Document</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NEU seit WS 2019/20: Profile (B.A., M.A.)</vt:lpstr>
      <vt:lpstr>NEU seit WS 2019/20: Profile (B.A., M.A.)</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B.A. Slavistik/Osteuropastudien – Fachinhalte </vt:lpstr>
      <vt:lpstr>B.A. Slavistik/Osteuropastudien – Fachinhalte </vt:lpstr>
      <vt:lpstr>B.A. Slavistik/Osteuropastudien – Fachinhalte </vt:lpstr>
      <vt:lpstr>Einführungsveranstaltung Wintersemester 2022/23</vt:lpstr>
      <vt:lpstr>B.Ed. Russisch – Fachinhalte </vt:lpstr>
      <vt:lpstr>B.Ed. Russisch – Fachinhalte </vt:lpstr>
      <vt:lpstr>B.Ed. Russisch – Fachinhalte </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Einführungsveranstaltung Wintersemester 2022/23</vt:lpstr>
      <vt:lpstr>PowerPoint-Präsentation</vt:lpstr>
      <vt:lpstr>Polonistik / Polnisch</vt:lpstr>
      <vt:lpstr>Einführungsveranstaltung Wintersemester 2022/23</vt:lpstr>
      <vt:lpstr>Einführungsveranstaltung Wintersemester 2022/23</vt:lpstr>
      <vt:lpstr>Einführungsveranstaltung Wintersemester 2022/23</vt:lpstr>
      <vt:lpstr>Einführungsveranstaltung Wintersemester 2022/23</vt:lpstr>
    </vt:vector>
  </TitlesOfParts>
  <Company>Thomas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Heinrich Thomas</dc:creator>
  <cp:lastModifiedBy>Gall, Prof. Dr. Alfred</cp:lastModifiedBy>
  <cp:revision>612</cp:revision>
  <cp:lastPrinted>2018-10-09T13:42:20Z</cp:lastPrinted>
  <dcterms:created xsi:type="dcterms:W3CDTF">2010-02-11T12:46:04Z</dcterms:created>
  <dcterms:modified xsi:type="dcterms:W3CDTF">2022-10-19T09:19:15Z</dcterms:modified>
</cp:coreProperties>
</file>