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7" r:id="rId2"/>
    <p:sldId id="390" r:id="rId3"/>
    <p:sldId id="395" r:id="rId4"/>
    <p:sldId id="412" r:id="rId5"/>
    <p:sldId id="413" r:id="rId6"/>
    <p:sldId id="397" r:id="rId7"/>
    <p:sldId id="374" r:id="rId8"/>
    <p:sldId id="391" r:id="rId9"/>
    <p:sldId id="392" r:id="rId10"/>
    <p:sldId id="296" r:id="rId11"/>
    <p:sldId id="262" r:id="rId12"/>
    <p:sldId id="300" r:id="rId13"/>
    <p:sldId id="404" r:id="rId14"/>
    <p:sldId id="401" r:id="rId15"/>
    <p:sldId id="268" r:id="rId16"/>
    <p:sldId id="400" r:id="rId17"/>
    <p:sldId id="308" r:id="rId18"/>
    <p:sldId id="402" r:id="rId19"/>
    <p:sldId id="270" r:id="rId20"/>
    <p:sldId id="366" r:id="rId21"/>
    <p:sldId id="367" r:id="rId22"/>
    <p:sldId id="414" r:id="rId23"/>
    <p:sldId id="403" r:id="rId24"/>
    <p:sldId id="407" r:id="rId25"/>
    <p:sldId id="408" r:id="rId26"/>
    <p:sldId id="409" r:id="rId27"/>
    <p:sldId id="406" r:id="rId28"/>
    <p:sldId id="313" r:id="rId29"/>
    <p:sldId id="338" r:id="rId30"/>
    <p:sldId id="317" r:id="rId31"/>
    <p:sldId id="398" r:id="rId32"/>
    <p:sldId id="396" r:id="rId33"/>
    <p:sldId id="410" r:id="rId34"/>
    <p:sldId id="346" r:id="rId35"/>
    <p:sldId id="347" r:id="rId36"/>
    <p:sldId id="427" r:id="rId37"/>
    <p:sldId id="399" r:id="rId38"/>
    <p:sldId id="411" r:id="rId39"/>
    <p:sldId id="428" r:id="rId40"/>
    <p:sldId id="429" r:id="rId41"/>
    <p:sldId id="430" r:id="rId42"/>
    <p:sldId id="418" r:id="rId43"/>
    <p:sldId id="431" r:id="rId44"/>
    <p:sldId id="432" r:id="rId45"/>
    <p:sldId id="372" r:id="rId46"/>
    <p:sldId id="373" r:id="rId47"/>
    <p:sldId id="422" r:id="rId48"/>
    <p:sldId id="423" r:id="rId49"/>
    <p:sldId id="424" r:id="rId50"/>
    <p:sldId id="425" r:id="rId51"/>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2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Krug" initials="R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2FF"/>
    <a:srgbClr val="EAEAEA"/>
    <a:srgbClr val="8FE2FF"/>
    <a:srgbClr val="7DF541"/>
    <a:srgbClr val="FFFF21"/>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681" autoAdjust="0"/>
  </p:normalViewPr>
  <p:slideViewPr>
    <p:cSldViewPr snapToObjects="1">
      <p:cViewPr varScale="1">
        <p:scale>
          <a:sx n="118" d="100"/>
          <a:sy n="118" d="100"/>
        </p:scale>
        <p:origin x="1404" y="138"/>
      </p:cViewPr>
      <p:guideLst>
        <p:guide orient="horz" pos="2160"/>
        <p:guide pos="12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3ED09ED7-BEFF-41E0-A0F8-9A1EF06E7F43}" type="datetimeFigureOut">
              <a:rPr lang="de-DE"/>
              <a:pPr>
                <a:defRPr/>
              </a:pPr>
              <a:t>11.04.2023</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9A3908B3-BCAB-4A3C-955D-E9B5E7E039EC}" type="slidenum">
              <a:rPr lang="de-DE"/>
              <a:pPr>
                <a:defRPr/>
              </a:pPr>
              <a:t>‹Nr.›</a:t>
            </a:fld>
            <a:endParaRPr lang="de-DE"/>
          </a:p>
        </p:txBody>
      </p:sp>
    </p:spTree>
    <p:extLst>
      <p:ext uri="{BB962C8B-B14F-4D97-AF65-F5344CB8AC3E}">
        <p14:creationId xmlns:p14="http://schemas.microsoft.com/office/powerpoint/2010/main" val="35636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63F444EB-1561-4C22-8BE5-9FC2C7071487}" type="datetimeFigureOut">
              <a:rPr lang="de-DE"/>
              <a:pPr>
                <a:defRPr/>
              </a:pPr>
              <a:t>11.04.2023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84" tIns="46342" rIns="92684" bIns="46342" rtlCol="0" anchor="ctr"/>
          <a:lstStyle/>
          <a:p>
            <a:pPr lvl="0"/>
            <a:endParaRPr lang="de-DE" noProof="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2684" tIns="46342" rIns="92684" bIns="46342"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EF01426E-7146-4558-B270-D569B32B6418}" type="slidenum">
              <a:rPr lang="de-DE"/>
              <a:pPr>
                <a:defRPr/>
              </a:pPr>
              <a:t>‹Nr.›</a:t>
            </a:fld>
            <a:endParaRPr lang="de-DE"/>
          </a:p>
        </p:txBody>
      </p:sp>
    </p:spTree>
    <p:extLst>
      <p:ext uri="{BB962C8B-B14F-4D97-AF65-F5344CB8AC3E}">
        <p14:creationId xmlns:p14="http://schemas.microsoft.com/office/powerpoint/2010/main" val="9920834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noTextEdi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CDB98-B21E-42BB-847C-77A17D5DF0F4}" type="slidenum">
              <a:rPr lang="de-DE" smtClean="0"/>
              <a:pPr fontAlgn="base">
                <a:spcBef>
                  <a:spcPct val="0"/>
                </a:spcBef>
                <a:spcAft>
                  <a:spcPct val="0"/>
                </a:spcAft>
                <a:defRPr/>
              </a:pPr>
              <a:t>1</a:t>
            </a:fld>
            <a:endParaRPr lang="de-DE"/>
          </a:p>
        </p:txBody>
      </p:sp>
    </p:spTree>
    <p:extLst>
      <p:ext uri="{BB962C8B-B14F-4D97-AF65-F5344CB8AC3E}">
        <p14:creationId xmlns:p14="http://schemas.microsoft.com/office/powerpoint/2010/main" val="376736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49155"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0D7B7BBC-2982-43CE-B321-AE6CA6ED1604}" type="slidenum">
              <a:rPr lang="de-DE" sz="1200">
                <a:solidFill>
                  <a:srgbClr val="000000"/>
                </a:solidFill>
              </a:rPr>
              <a:pPr algn="r" defTabSz="926836"/>
              <a:t>48</a:t>
            </a:fld>
            <a:endParaRPr lang="de-DE" sz="1200">
              <a:solidFill>
                <a:srgbClr val="000000"/>
              </a:solidFill>
            </a:endParaRPr>
          </a:p>
        </p:txBody>
      </p:sp>
    </p:spTree>
    <p:extLst>
      <p:ext uri="{BB962C8B-B14F-4D97-AF65-F5344CB8AC3E}">
        <p14:creationId xmlns:p14="http://schemas.microsoft.com/office/powerpoint/2010/main" val="31511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51203"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63C5B6EC-A246-4362-9960-B40313909725}" type="slidenum">
              <a:rPr lang="de-DE" sz="1200">
                <a:solidFill>
                  <a:srgbClr val="000000"/>
                </a:solidFill>
              </a:rPr>
              <a:pPr algn="r" defTabSz="926836"/>
              <a:t>50</a:t>
            </a:fld>
            <a:endParaRPr lang="de-DE" sz="1200">
              <a:solidFill>
                <a:srgbClr val="000000"/>
              </a:solidFill>
            </a:endParaRPr>
          </a:p>
        </p:txBody>
      </p:sp>
    </p:spTree>
    <p:extLst>
      <p:ext uri="{BB962C8B-B14F-4D97-AF65-F5344CB8AC3E}">
        <p14:creationId xmlns:p14="http://schemas.microsoft.com/office/powerpoint/2010/main" val="1513853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403350"/>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1912938"/>
            <a:ext cx="2206625" cy="138747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Eine Ecke des Rechtecks abrunden 6"/>
          <p:cNvSpPr/>
          <p:nvPr userDrawn="1"/>
        </p:nvSpPr>
        <p:spPr>
          <a:xfrm rot="10800000" flipH="1">
            <a:off x="0" y="3300413"/>
            <a:ext cx="2206625" cy="1387475"/>
          </a:xfrm>
          <a:prstGeom prst="round1Rect">
            <a:avLst>
              <a:gd name="adj" fmla="val 0"/>
            </a:avLst>
          </a:prstGeom>
          <a:blipFill rotWithShape="0">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8" name="Datumsplatzhalter 3"/>
          <p:cNvSpPr>
            <a:spLocks noGrp="1"/>
          </p:cNvSpPr>
          <p:nvPr>
            <p:ph type="dt" sz="half" idx="10"/>
          </p:nvPr>
        </p:nvSpPr>
        <p:spPr/>
        <p:txBody>
          <a:bodyPr/>
          <a:lstStyle>
            <a:lvl1pPr>
              <a:defRPr/>
            </a:lvl1pPr>
          </a:lstStyle>
          <a:p>
            <a:pPr>
              <a:defRPr/>
            </a:pPr>
            <a:r>
              <a:rPr lang="de-DE"/>
              <a:t>Datum: </a:t>
            </a:r>
            <a:fld id="{2AA966F3-1167-43B6-BA99-F539BFE8E83F}" type="datetime1">
              <a:rPr lang="de-DE"/>
              <a:pPr>
                <a:defRPr/>
              </a:pPr>
              <a:t>11.04.2023</a:t>
            </a:fld>
            <a:endParaRPr lang="de-DE"/>
          </a:p>
        </p:txBody>
      </p:sp>
      <p:sp>
        <p:nvSpPr>
          <p:cNvPr id="9" name="Fußzeilenplatzhalter 4"/>
          <p:cNvSpPr>
            <a:spLocks noGrp="1"/>
          </p:cNvSpPr>
          <p:nvPr>
            <p:ph type="ftr" sz="quarter" idx="11"/>
          </p:nvPr>
        </p:nvSpPr>
        <p:spPr/>
        <p:txBody>
          <a:bodyPr/>
          <a:lstStyle>
            <a:lvl1pPr>
              <a:defRPr/>
            </a:lvl1pPr>
          </a:lstStyle>
          <a:p>
            <a:pPr>
              <a:defRPr/>
            </a:pPr>
            <a:endParaRPr lang="de-DE"/>
          </a:p>
        </p:txBody>
      </p:sp>
      <p:sp>
        <p:nvSpPr>
          <p:cNvPr id="10" name="Foliennummernplatzhalter 5"/>
          <p:cNvSpPr>
            <a:spLocks noGrp="1"/>
          </p:cNvSpPr>
          <p:nvPr>
            <p:ph type="sldNum" sz="quarter" idx="12"/>
          </p:nvPr>
        </p:nvSpPr>
        <p:spPr/>
        <p:txBody>
          <a:bodyPr/>
          <a:lstStyle>
            <a:lvl1pPr>
              <a:defRPr/>
            </a:lvl1pPr>
          </a:lstStyle>
          <a:p>
            <a:pPr>
              <a:defRPr/>
            </a:pPr>
            <a:r>
              <a:rPr lang="de-DE"/>
              <a:t>Folie Nr. </a:t>
            </a:r>
            <a:fld id="{F49E0DFC-5976-4B36-A4A2-16A2180A017A}"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tertitel und 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5072063" y="2071688"/>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7A760524-1EF2-46C9-BE4E-68FA0DFE5B4C}" type="datetime1">
              <a:rPr lang="de-DE"/>
              <a:pPr>
                <a:defRPr/>
              </a:pPr>
              <a:t>11.04.2023</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7FD483FD-8356-4D4B-AAC7-975F94133DBA}"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tertitel und Inhal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4964909"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1285852" y="2071701"/>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83FF2CBD-88BE-46B4-B7DA-A7BF3294289D}" type="datetime1">
              <a:rPr lang="de-DE"/>
              <a:pPr>
                <a:defRPr/>
              </a:pPr>
              <a:t>11.04.2023</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B175F7D9-A1EE-43FA-AFA9-5F7F519AB2D8}"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p:cNvSpPr>
            <a:spLocks noGrp="1" noChangeArrowheads="1"/>
          </p:cNvSpPr>
          <p:nvPr>
            <p:ph type="dt" sz="half" idx="10"/>
          </p:nvPr>
        </p:nvSpPr>
        <p:spPr/>
        <p:txBody>
          <a:bodyPr/>
          <a:lstStyle>
            <a:lvl1pPr>
              <a:defRPr/>
            </a:lvl1pPr>
          </a:lstStyle>
          <a:p>
            <a:pPr>
              <a:defRPr/>
            </a:pPr>
            <a:endParaRPr lang="de-DE"/>
          </a:p>
        </p:txBody>
      </p:sp>
      <p:sp>
        <p:nvSpPr>
          <p:cNvPr id="5" name="Rectangle 10"/>
          <p:cNvSpPr>
            <a:spLocks noGrp="1" noChangeArrowheads="1"/>
          </p:cNvSpPr>
          <p:nvPr>
            <p:ph type="ftr" sz="quarter" idx="11"/>
          </p:nvPr>
        </p:nvSpPr>
        <p:spPr/>
        <p:txBody>
          <a:bodyPr/>
          <a:lstStyle>
            <a:lvl1pPr>
              <a:defRPr/>
            </a:lvl1pPr>
          </a:lstStyle>
          <a:p>
            <a:pPr>
              <a:defRPr/>
            </a:pPr>
            <a:endParaRPr lang="de-DE"/>
          </a:p>
        </p:txBody>
      </p:sp>
      <p:sp>
        <p:nvSpPr>
          <p:cNvPr id="6" name="Rectangle 11"/>
          <p:cNvSpPr>
            <a:spLocks noGrp="1" noChangeArrowheads="1"/>
          </p:cNvSpPr>
          <p:nvPr>
            <p:ph type="sldNum" sz="quarter" idx="12"/>
          </p:nvPr>
        </p:nvSpPr>
        <p:spPr/>
        <p:txBody>
          <a:bodyPr/>
          <a:lstStyle>
            <a:lvl1pPr>
              <a:defRPr/>
            </a:lvl1pPr>
          </a:lstStyle>
          <a:p>
            <a:pPr>
              <a:defRPr/>
            </a:pPr>
            <a:fld id="{922A09E7-8C48-48B9-9B58-04C993B1A285}"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912937"/>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2433638"/>
            <a:ext cx="2206625" cy="191452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7" name="Datumsplatzhalter 3"/>
          <p:cNvSpPr>
            <a:spLocks noGrp="1"/>
          </p:cNvSpPr>
          <p:nvPr>
            <p:ph type="dt" sz="half" idx="10"/>
          </p:nvPr>
        </p:nvSpPr>
        <p:spPr/>
        <p:txBody>
          <a:bodyPr/>
          <a:lstStyle>
            <a:lvl1pPr>
              <a:defRPr/>
            </a:lvl1pPr>
          </a:lstStyle>
          <a:p>
            <a:pPr>
              <a:defRPr/>
            </a:pPr>
            <a:r>
              <a:rPr lang="de-DE"/>
              <a:t>Datum: </a:t>
            </a:r>
            <a:fld id="{46DD59F5-C1AA-42AD-84B8-23B0B6F1F4CB}" type="datetime1">
              <a:rPr lang="de-DE"/>
              <a:pPr>
                <a:defRPr/>
              </a:pPr>
              <a:t>11.04.2023</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r>
              <a:rPr lang="de-DE"/>
              <a:t>Folie Nr. </a:t>
            </a:r>
            <a:fld id="{0CED1443-D994-48A8-B5A8-60D370FB885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6016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33400"/>
            <a:ext cx="2206625" cy="2827338"/>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6" name="Datumsplatzhalter 3"/>
          <p:cNvSpPr>
            <a:spLocks noGrp="1"/>
          </p:cNvSpPr>
          <p:nvPr>
            <p:ph type="dt" sz="half" idx="10"/>
          </p:nvPr>
        </p:nvSpPr>
        <p:spPr/>
        <p:txBody>
          <a:bodyPr/>
          <a:lstStyle>
            <a:lvl1pPr>
              <a:defRPr/>
            </a:lvl1pPr>
          </a:lstStyle>
          <a:p>
            <a:pPr>
              <a:defRPr/>
            </a:pPr>
            <a:r>
              <a:rPr lang="de-DE"/>
              <a:t>Datum: </a:t>
            </a:r>
            <a:fld id="{453D775C-CFB4-4EEB-983F-7616A4FB0E53}" type="datetime1">
              <a:rPr lang="de-DE"/>
              <a:pPr>
                <a:defRPr/>
              </a:pPr>
              <a:t>11.04.2023</a:t>
            </a:fld>
            <a:endParaRPr lang="de-DE"/>
          </a:p>
        </p:txBody>
      </p:sp>
      <p:sp>
        <p:nvSpPr>
          <p:cNvPr id="7" name="Fußzeilenplatzhalter 4"/>
          <p:cNvSpPr>
            <a:spLocks noGrp="1"/>
          </p:cNvSpPr>
          <p:nvPr>
            <p:ph type="ftr" sz="quarter" idx="11"/>
          </p:nvPr>
        </p:nvSpPr>
        <p:spPr/>
        <p:txBody>
          <a:bodyPr/>
          <a:lstStyle>
            <a:lvl1pPr>
              <a:defRPr/>
            </a:lvl1pPr>
          </a:lstStyle>
          <a:p>
            <a:pPr>
              <a:defRPr/>
            </a:pPr>
            <a:endParaRPr lang="de-DE"/>
          </a:p>
        </p:txBody>
      </p:sp>
      <p:sp>
        <p:nvSpPr>
          <p:cNvPr id="8" name="Foliennummernplatzhalter 5"/>
          <p:cNvSpPr>
            <a:spLocks noGrp="1"/>
          </p:cNvSpPr>
          <p:nvPr>
            <p:ph type="sldNum" sz="quarter" idx="12"/>
          </p:nvPr>
        </p:nvSpPr>
        <p:spPr/>
        <p:txBody>
          <a:bodyPr/>
          <a:lstStyle>
            <a:lvl1pPr>
              <a:defRPr/>
            </a:lvl1pPr>
          </a:lstStyle>
          <a:p>
            <a:pPr>
              <a:defRPr/>
            </a:pPr>
            <a:r>
              <a:rPr lang="de-DE"/>
              <a:t>Folie Nr. </a:t>
            </a:r>
            <a:fld id="{20AA16D0-CBF0-40F6-A650-11217288162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A069A356-01F9-492E-8B2C-9DADE652C1E8}" type="datetime1">
              <a:rPr lang="de-DE"/>
              <a:pPr>
                <a:defRPr/>
              </a:pPr>
              <a:t>11.04.2023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E8108F3B-89ED-404A-A36F-9507C3DB21FF}"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9412F293-5C26-4E9D-9411-7E51111C13C6}" type="datetime1">
              <a:rPr lang="de-DE"/>
              <a:pPr>
                <a:defRPr/>
              </a:pPr>
              <a:t>11.04.2023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FDD64FFE-B078-406C-82CE-53DF2019F72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C21041AF-0005-4173-9E30-0B31DAA462A5}" type="datetime1">
              <a:rPr lang="de-DE"/>
              <a:pPr>
                <a:defRPr/>
              </a:pPr>
              <a:t>11.04.2023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850D045D-2938-4548-9763-6BBD51C6655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8E78F66B-DE10-4D95-8F71-C97073D5BC32}" type="datetime1">
              <a:rPr lang="de-DE"/>
              <a:pPr>
                <a:defRPr/>
              </a:pPr>
              <a:t>11.04.2023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394DDC10-961A-4CDB-91E4-D53E56DD2C3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857224" y="2500306"/>
            <a:ext cx="760097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p:txBody>
          <a:bodyPr/>
          <a:lstStyle>
            <a:lvl1pPr>
              <a:defRPr/>
            </a:lvl1pPr>
          </a:lstStyle>
          <a:p>
            <a:pPr>
              <a:defRPr/>
            </a:pPr>
            <a:r>
              <a:rPr lang="de-DE"/>
              <a:t>Datum: </a:t>
            </a:r>
            <a:fld id="{DA4F35C8-33D2-4AEF-A849-A2DAF59E455D}" type="datetime1">
              <a:rPr lang="de-DE"/>
              <a:pPr>
                <a:defRPr/>
              </a:pPr>
              <a:t>11.04.2023</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r>
              <a:rPr lang="de-DE"/>
              <a:t>Folie Nr. </a:t>
            </a:r>
            <a:fld id="{A4D0E111-429D-4133-80C6-DE6EF71E8C9F}"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ter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0" name="Inhaltsplatzhalter 9"/>
          <p:cNvSpPr>
            <a:spLocks noGrp="1"/>
          </p:cNvSpPr>
          <p:nvPr>
            <p:ph sz="quarter" idx="14"/>
          </p:nvPr>
        </p:nvSpPr>
        <p:spPr>
          <a:xfrm>
            <a:off x="4964909" y="2071678"/>
            <a:ext cx="3500462" cy="3429000"/>
          </a:xfrm>
        </p:spPr>
        <p:txBody>
          <a:bodyPr>
            <a:normAutofit/>
          </a:bodyPr>
          <a:lstStyle>
            <a:lvl1pPr>
              <a:lnSpc>
                <a:spcPct val="120000"/>
              </a:lnSpc>
              <a:defRPr sz="1400">
                <a:latin typeface="Arial Narrow" pitchFamily="34" charset="0"/>
              </a:defRPr>
            </a:lvl1pPr>
            <a:lvl2pPr>
              <a:lnSpc>
                <a:spcPct val="120000"/>
              </a:lnSpc>
              <a:defRPr sz="1400">
                <a:latin typeface="Arial Narrow" pitchFamily="34" charset="0"/>
              </a:defRPr>
            </a:lvl2pPr>
            <a:lvl3pPr>
              <a:lnSpc>
                <a:spcPct val="120000"/>
              </a:lnSpc>
              <a:defRPr sz="1400">
                <a:latin typeface="Arial Narrow" pitchFamily="34" charset="0"/>
              </a:defRPr>
            </a:lvl3pPr>
            <a:lvl4pPr>
              <a:lnSpc>
                <a:spcPct val="120000"/>
              </a:lnSpc>
              <a:defRPr sz="1400">
                <a:latin typeface="Arial Narrow" pitchFamily="34" charset="0"/>
              </a:defRPr>
            </a:lvl4pPr>
            <a:lvl5pPr>
              <a:lnSpc>
                <a:spcPct val="120000"/>
              </a:lnSpc>
              <a:defRPr sz="1400">
                <a:latin typeface="Arial Narrow"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5"/>
          </p:nvPr>
        </p:nvSpPr>
        <p:spPr/>
        <p:txBody>
          <a:bodyPr/>
          <a:lstStyle>
            <a:lvl1pPr>
              <a:defRPr/>
            </a:lvl1pPr>
          </a:lstStyle>
          <a:p>
            <a:pPr>
              <a:defRPr/>
            </a:pPr>
            <a:fld id="{F29815B5-1A43-43CE-8D9E-4F9495BDA564}" type="datetime1">
              <a:rPr lang="de-DE"/>
              <a:pPr>
                <a:defRPr/>
              </a:pPr>
              <a:t>11.04.2023</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98F5D831-DAA5-4A74-A36E-BF5F2DCA62D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3900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4763"/>
            <a:ext cx="1042988"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Datum: </a:t>
            </a:r>
            <a:fld id="{5D7C65F5-1534-46B3-AC28-CE05AF78741D}" type="datetime1">
              <a:rPr lang="de-DE"/>
              <a:pPr>
                <a:defRPr/>
              </a:pPr>
              <a:t>11.04.2023</a:t>
            </a:fld>
            <a:endParaRPr lang="de-DE" dirty="0"/>
          </a:p>
        </p:txBody>
      </p:sp>
      <p:sp>
        <p:nvSpPr>
          <p:cNvPr id="5" name="Fußzeilenplatzhalter 4"/>
          <p:cNvSpPr>
            <a:spLocks noGrp="1"/>
          </p:cNvSpPr>
          <p:nvPr>
            <p:ph type="ftr" sz="quarter" idx="3"/>
          </p:nvPr>
        </p:nvSpPr>
        <p:spPr>
          <a:xfrm>
            <a:off x="457200" y="6538913"/>
            <a:ext cx="2133600" cy="18097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endParaRPr lang="de-DE"/>
          </a:p>
        </p:txBody>
      </p:sp>
      <p:sp>
        <p:nvSpPr>
          <p:cNvPr id="6" name="Foliennummernplatzhalter 5"/>
          <p:cNvSpPr>
            <a:spLocks noGrp="1"/>
          </p:cNvSpPr>
          <p:nvPr>
            <p:ph type="sldNum" sz="quarter" idx="4"/>
          </p:nvPr>
        </p:nvSpPr>
        <p:spPr>
          <a:xfrm>
            <a:off x="1524000" y="6354763"/>
            <a:ext cx="1066800"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Folie Nr. </a:t>
            </a:r>
            <a:fld id="{D877956C-D146-401B-A0B6-5557AC0AD151}" type="slidenum">
              <a:rPr lang="de-DE"/>
              <a:pPr>
                <a:defRPr/>
              </a:pPr>
              <a:t>‹Nr.›</a:t>
            </a:fld>
            <a:endParaRPr lang="de-DE" dirty="0"/>
          </a:p>
        </p:txBody>
      </p:sp>
      <p:sp>
        <p:nvSpPr>
          <p:cNvPr id="7" name="Rechteck 6"/>
          <p:cNvSpPr/>
          <p:nvPr userDrawn="1"/>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p>
        </p:txBody>
      </p:sp>
      <p:pic>
        <p:nvPicPr>
          <p:cNvPr id="1031" name="Bild 23" descr="JGU-Logo_farbe.wmf"/>
          <p:cNvPicPr>
            <a:picLocks noChangeAspect="1"/>
          </p:cNvPicPr>
          <p:nvPr userDrawn="1"/>
        </p:nvPicPr>
        <p:blipFill>
          <a:blip r:embed="rId14"/>
          <a:srcRect/>
          <a:stretch>
            <a:fillRect/>
          </a:stretch>
        </p:blipFill>
        <p:spPr bwMode="auto">
          <a:xfrm>
            <a:off x="6807200" y="5270500"/>
            <a:ext cx="2336800" cy="1587500"/>
          </a:xfrm>
          <a:prstGeom prst="rect">
            <a:avLst/>
          </a:prstGeom>
          <a:noFill/>
          <a:ln w="9525">
            <a:noFill/>
            <a:miter lim="800000"/>
            <a:headEnd/>
            <a:tailEnd/>
          </a:ln>
        </p:spPr>
      </p:pic>
      <p:sp>
        <p:nvSpPr>
          <p:cNvPr id="1032" name="Titelplatzhalter 1"/>
          <p:cNvSpPr>
            <a:spLocks noGrp="1"/>
          </p:cNvSpPr>
          <p:nvPr>
            <p:ph type="title"/>
          </p:nvPr>
        </p:nvSpPr>
        <p:spPr bwMode="auto">
          <a:xfrm>
            <a:off x="457200" y="0"/>
            <a:ext cx="8472488"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Mastertitelformat bearbeiten</a:t>
            </a:r>
          </a:p>
        </p:txBody>
      </p:sp>
      <p:cxnSp>
        <p:nvCxnSpPr>
          <p:cNvPr id="9" name="Gerade Verbindung 8"/>
          <p:cNvCxnSpPr/>
          <p:nvPr userDrawn="1"/>
        </p:nvCxnSpPr>
        <p:spPr>
          <a:xfrm flipV="1">
            <a:off x="457200" y="6354763"/>
            <a:ext cx="2133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0" r:id="rId8"/>
    <p:sldLayoutId id="2147483668" r:id="rId9"/>
    <p:sldLayoutId id="2147483669" r:id="rId10"/>
    <p:sldLayoutId id="2147483670" r:id="rId11"/>
    <p:sldLayoutId id="2147483671" r:id="rId12"/>
  </p:sldLayoutIdLst>
  <p:hf hdr="0"/>
  <p:txStyles>
    <p:titleStyle>
      <a:lvl1pPr algn="l" defTabSz="457200" rtl="0" eaLnBrk="0" fontAlgn="base" hangingPunct="0">
        <a:spcBef>
          <a:spcPct val="0"/>
        </a:spcBef>
        <a:spcAft>
          <a:spcPct val="0"/>
        </a:spcAft>
        <a:defRPr sz="2500" kern="1200">
          <a:solidFill>
            <a:schemeClr val="bg1"/>
          </a:solidFill>
          <a:latin typeface="Arial Narrow" pitchFamily="34" charset="0"/>
          <a:ea typeface="+mj-ea"/>
          <a:cs typeface="+mj-cs"/>
        </a:defRPr>
      </a:lvl1pPr>
      <a:lvl2pPr algn="l" defTabSz="457200" rtl="0" eaLnBrk="0" fontAlgn="base" hangingPunct="0">
        <a:spcBef>
          <a:spcPct val="0"/>
        </a:spcBef>
        <a:spcAft>
          <a:spcPct val="0"/>
        </a:spcAft>
        <a:defRPr sz="2500">
          <a:solidFill>
            <a:schemeClr val="bg1"/>
          </a:solidFill>
          <a:latin typeface="Arial Narrow" pitchFamily="34" charset="0"/>
        </a:defRPr>
      </a:lvl2pPr>
      <a:lvl3pPr algn="l" defTabSz="457200" rtl="0" eaLnBrk="0" fontAlgn="base" hangingPunct="0">
        <a:spcBef>
          <a:spcPct val="0"/>
        </a:spcBef>
        <a:spcAft>
          <a:spcPct val="0"/>
        </a:spcAft>
        <a:defRPr sz="2500">
          <a:solidFill>
            <a:schemeClr val="bg1"/>
          </a:solidFill>
          <a:latin typeface="Arial Narrow" pitchFamily="34" charset="0"/>
        </a:defRPr>
      </a:lvl3pPr>
      <a:lvl4pPr algn="l" defTabSz="457200" rtl="0" eaLnBrk="0" fontAlgn="base" hangingPunct="0">
        <a:spcBef>
          <a:spcPct val="0"/>
        </a:spcBef>
        <a:spcAft>
          <a:spcPct val="0"/>
        </a:spcAft>
        <a:defRPr sz="2500">
          <a:solidFill>
            <a:schemeClr val="bg1"/>
          </a:solidFill>
          <a:latin typeface="Arial Narrow" pitchFamily="34" charset="0"/>
        </a:defRPr>
      </a:lvl4pPr>
      <a:lvl5pPr algn="l" defTabSz="457200" rtl="0" eaLnBrk="0" fontAlgn="base" hangingPunct="0">
        <a:spcBef>
          <a:spcPct val="0"/>
        </a:spcBef>
        <a:spcAft>
          <a:spcPct val="0"/>
        </a:spcAft>
        <a:defRPr sz="2500">
          <a:solidFill>
            <a:schemeClr val="bg1"/>
          </a:solidFill>
          <a:latin typeface="Arial Narrow" pitchFamily="34" charset="0"/>
        </a:defRPr>
      </a:lvl5pPr>
      <a:lvl6pPr marL="457200" algn="l" defTabSz="457200" rtl="0" fontAlgn="base">
        <a:spcBef>
          <a:spcPct val="0"/>
        </a:spcBef>
        <a:spcAft>
          <a:spcPct val="0"/>
        </a:spcAft>
        <a:defRPr sz="2500">
          <a:solidFill>
            <a:schemeClr val="bg1"/>
          </a:solidFill>
          <a:latin typeface="Arial Narrow" pitchFamily="34" charset="0"/>
        </a:defRPr>
      </a:lvl6pPr>
      <a:lvl7pPr marL="914400" algn="l" defTabSz="457200" rtl="0" fontAlgn="base">
        <a:spcBef>
          <a:spcPct val="0"/>
        </a:spcBef>
        <a:spcAft>
          <a:spcPct val="0"/>
        </a:spcAft>
        <a:defRPr sz="2500">
          <a:solidFill>
            <a:schemeClr val="bg1"/>
          </a:solidFill>
          <a:latin typeface="Arial Narrow" pitchFamily="34" charset="0"/>
        </a:defRPr>
      </a:lvl7pPr>
      <a:lvl8pPr marL="1371600" algn="l" defTabSz="457200" rtl="0" fontAlgn="base">
        <a:spcBef>
          <a:spcPct val="0"/>
        </a:spcBef>
        <a:spcAft>
          <a:spcPct val="0"/>
        </a:spcAft>
        <a:defRPr sz="2500">
          <a:solidFill>
            <a:schemeClr val="bg1"/>
          </a:solidFill>
          <a:latin typeface="Arial Narrow" pitchFamily="34" charset="0"/>
        </a:defRPr>
      </a:lvl8pPr>
      <a:lvl9pPr marL="1828800" algn="l" defTabSz="457200" rtl="0" fontAlgn="base">
        <a:spcBef>
          <a:spcPct val="0"/>
        </a:spcBef>
        <a:spcAft>
          <a:spcPct val="0"/>
        </a:spcAft>
        <a:defRPr sz="2500">
          <a:solidFill>
            <a:schemeClr val="bg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lms.uni-mainz.d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dv.uni-mainz.de/telefonie-und-skype-for-busines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zdv.uni-mainz.de/haeufige-fragen-zu-microsoft-teams-an-der-jgu/"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avistik.uni-mainz.de/studienangebot/" TargetMode="External"/><Relationship Id="rId2" Type="http://schemas.openxmlformats.org/officeDocument/2006/relationships/hyperlink" Target="http://www.uni-mainz.de/studlehr/ordnungen.php"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lavistik.uni-mainz.d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jogustine.uni-mainz.de/" TargetMode="External"/><Relationship Id="rId2" Type="http://schemas.openxmlformats.org/officeDocument/2006/relationships/hyperlink" Target="https://jogustine.uni-mainz.de/" TargetMode="External"/><Relationship Id="rId1" Type="http://schemas.openxmlformats.org/officeDocument/2006/relationships/slideLayout" Target="../slideLayouts/slideLayout12.xml"/><Relationship Id="rId4" Type="http://schemas.openxmlformats.org/officeDocument/2006/relationships/hyperlink" Target="https://www.slavistik.uni-mainz.de/studienbuer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b05-Slav@uni-mainz.de" TargetMode="External"/><Relationship Id="rId2" Type="http://schemas.openxmlformats.org/officeDocument/2006/relationships/hyperlink" Target="https://www.slavistik.uni-mainz.de/studienbuero/"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avistik.uni-mainz.de/professuren-mitarbeiter/" TargetMode="External"/><Relationship Id="rId2" Type="http://schemas.openxmlformats.org/officeDocument/2006/relationships/hyperlink" Target="https://www.slavistik.uni-mainz.de/studienfachberatun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slavistik@uni-mainz.de" TargetMode="External"/><Relationship Id="rId2" Type="http://schemas.openxmlformats.org/officeDocument/2006/relationships/hyperlink" Target="http://www.slavistik.uni-mainz.de/" TargetMode="External"/><Relationship Id="rId1" Type="http://schemas.openxmlformats.org/officeDocument/2006/relationships/slideLayout" Target="../slideLayouts/slideLayout12.xml"/><Relationship Id="rId6" Type="http://schemas.openxmlformats.org/officeDocument/2006/relationships/hyperlink" Target="https://www.slavistik.uni-mainz.de/fachschaft-slavistik/" TargetMode="External"/><Relationship Id="rId5" Type="http://schemas.openxmlformats.org/officeDocument/2006/relationships/hyperlink" Target="https://www.slavistik.uni-mainz.de/studienbuero/" TargetMode="External"/><Relationship Id="rId4" Type="http://schemas.openxmlformats.org/officeDocument/2006/relationships/hyperlink" Target="mailto:polonicum@uni-mainz.de"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zdv.uni-mainz.de/kurse/"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makarczy@uni-mainz.de"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rybakov@uni-mainz.de"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p:nvPr>
        </p:nvSpPr>
        <p:spPr>
          <a:xfrm>
            <a:off x="685800" y="0"/>
            <a:ext cx="7772400" cy="441325"/>
          </a:xfrm>
        </p:spPr>
        <p:txBody>
          <a:bodyPr/>
          <a:lstStyle/>
          <a:p>
            <a:pPr eaLnBrk="1" hangingPunct="1"/>
            <a:r>
              <a:rPr lang="de-DE" sz="2400" dirty="0">
                <a:latin typeface="Arial" charset="0"/>
                <a:cs typeface="Arial" charset="0"/>
              </a:rPr>
              <a:t>Einführungsveranstaltung Sommersemester 2023</a:t>
            </a:r>
          </a:p>
        </p:txBody>
      </p:sp>
      <p:sp>
        <p:nvSpPr>
          <p:cNvPr id="3" name="Untertitel 2"/>
          <p:cNvSpPr>
            <a:spLocks noGrp="1"/>
          </p:cNvSpPr>
          <p:nvPr>
            <p:ph type="subTitle" idx="1"/>
          </p:nvPr>
        </p:nvSpPr>
        <p:spPr>
          <a:xfrm>
            <a:off x="2628900" y="1484784"/>
            <a:ext cx="5829300" cy="3960439"/>
          </a:xfrm>
        </p:spPr>
        <p:txBody>
          <a:bodyPr rtlCol="0">
            <a:normAutofit lnSpcReduction="10000"/>
          </a:bodyPr>
          <a:lstStyle/>
          <a:p>
            <a:pPr algn="ctr" eaLnBrk="1" fontAlgn="auto" hangingPunct="1">
              <a:spcAft>
                <a:spcPts val="0"/>
              </a:spcAft>
              <a:buFont typeface="Arial"/>
              <a:buNone/>
              <a:defRPr/>
            </a:pPr>
            <a:r>
              <a:rPr lang="de-DE" sz="3900" dirty="0">
                <a:solidFill>
                  <a:srgbClr val="0A0365"/>
                </a:solidFill>
                <a:latin typeface="Arial" pitchFamily="34" charset="0"/>
                <a:cs typeface="Arial" pitchFamily="34" charset="0"/>
              </a:rPr>
              <a:t>Institut für Slavistik, Turkologie und </a:t>
            </a:r>
            <a:r>
              <a:rPr lang="de-DE" sz="3900" dirty="0" err="1">
                <a:solidFill>
                  <a:srgbClr val="0A0365"/>
                </a:solidFill>
                <a:latin typeface="Arial" pitchFamily="34" charset="0"/>
                <a:cs typeface="Arial" pitchFamily="34" charset="0"/>
              </a:rPr>
              <a:t>zirkumbaltische</a:t>
            </a:r>
            <a:r>
              <a:rPr lang="de-DE" sz="3900" dirty="0">
                <a:solidFill>
                  <a:srgbClr val="0A0365"/>
                </a:solidFill>
                <a:latin typeface="Arial" pitchFamily="34" charset="0"/>
                <a:cs typeface="Arial" pitchFamily="34" charset="0"/>
              </a:rPr>
              <a:t> Studien (</a:t>
            </a:r>
            <a:r>
              <a:rPr lang="de-DE" sz="3900" dirty="0" err="1">
                <a:solidFill>
                  <a:srgbClr val="0A0365"/>
                </a:solidFill>
                <a:latin typeface="Arial" pitchFamily="34" charset="0"/>
                <a:cs typeface="Arial" pitchFamily="34" charset="0"/>
              </a:rPr>
              <a:t>ISTziB</a:t>
            </a:r>
            <a:r>
              <a:rPr lang="de-DE" sz="3900" dirty="0">
                <a:solidFill>
                  <a:srgbClr val="0A0365"/>
                </a:solidFill>
                <a:latin typeface="Arial" pitchFamily="34" charset="0"/>
                <a:cs typeface="Arial" pitchFamily="34" charset="0"/>
              </a:rPr>
              <a:t>)</a:t>
            </a:r>
          </a:p>
          <a:p>
            <a:pPr algn="ctr" eaLnBrk="1" fontAlgn="auto" hangingPunct="1">
              <a:spcAft>
                <a:spcPts val="0"/>
              </a:spcAft>
              <a:buFont typeface="Arial"/>
              <a:buNone/>
              <a:defRPr/>
            </a:pPr>
            <a:endParaRPr lang="de-DE" sz="3600" dirty="0">
              <a:solidFill>
                <a:srgbClr val="0A0365"/>
              </a:solidFill>
              <a:latin typeface="Arial" pitchFamily="34" charset="0"/>
              <a:cs typeface="Arial" pitchFamily="34" charset="0"/>
            </a:endParaRPr>
          </a:p>
          <a:p>
            <a:pPr algn="ctr" eaLnBrk="1" fontAlgn="auto" hangingPunct="1">
              <a:spcAft>
                <a:spcPts val="0"/>
              </a:spcAft>
              <a:buFont typeface="Arial"/>
              <a:buNone/>
              <a:defRPr/>
            </a:pPr>
            <a:r>
              <a:rPr lang="de-DE" sz="4800" dirty="0">
                <a:solidFill>
                  <a:srgbClr val="0A0365"/>
                </a:solidFill>
                <a:latin typeface="Arial" pitchFamily="34" charset="0"/>
                <a:cs typeface="Arial" pitchFamily="34" charset="0"/>
              </a:rPr>
              <a:t>Abteilung </a:t>
            </a:r>
            <a:r>
              <a:rPr lang="de-DE" sz="4800" dirty="0" err="1">
                <a:solidFill>
                  <a:srgbClr val="0A0365"/>
                </a:solidFill>
                <a:latin typeface="Arial" pitchFamily="34" charset="0"/>
                <a:cs typeface="Arial" pitchFamily="34" charset="0"/>
              </a:rPr>
              <a:t>Slavistik</a:t>
            </a:r>
            <a:endParaRPr lang="de-DE" sz="4800" dirty="0">
              <a:solidFill>
                <a:srgbClr val="0A0365"/>
              </a:solidFill>
              <a:latin typeface="Arial" pitchFamily="34" charset="0"/>
              <a:cs typeface="Arial" pitchFamily="34" charset="0"/>
            </a:endParaRPr>
          </a:p>
          <a:p>
            <a:pPr eaLnBrk="1" fontAlgn="auto" hangingPunct="1">
              <a:spcAft>
                <a:spcPts val="0"/>
              </a:spcAft>
              <a:buFont typeface="Arial"/>
              <a:buNone/>
              <a:defRPr/>
            </a:pPr>
            <a:endParaRPr lang="de-DE" dirty="0"/>
          </a:p>
        </p:txBody>
      </p:sp>
      <p:sp>
        <p:nvSpPr>
          <p:cNvPr id="37890" name="AutoShape 2" descr="https://mail.uni-mainz.de/owa/service.svc/s/GetFileAttachment?id=AAMkADYwZmEzN2I2LTNmYTktNGM2Yy1iM2RhLTE4ZDQ0ZGE5ZGZlYgBGAAAAAABheeeB7bJzTbjz%2FIpwhc%2BhBwB9Qsq84M%2FCTY2OB3F9fR7vAAAA7yZYAABar1CSnBGERrSuH0MWCaYHAAFMWMY9AAABEgAQADjjNOn3yfZHr1FzK6Tkjas%3D&amp;X-OWA-CANARY=14ELeemuTEeTRV-oMjMKyYOapjHMX9MIk7YLGbfY47pTeLofXIRiFfiLIHfZX923fgGvqTUP_B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 name="Grafik 4" descr="ISTziB_Image.png"/>
          <p:cNvPicPr>
            <a:picLocks noChangeAspect="1"/>
          </p:cNvPicPr>
          <p:nvPr/>
        </p:nvPicPr>
        <p:blipFill>
          <a:blip r:embed="rId3"/>
          <a:stretch>
            <a:fillRect/>
          </a:stretch>
        </p:blipFill>
        <p:spPr>
          <a:xfrm>
            <a:off x="4139952" y="5805264"/>
            <a:ext cx="1666667" cy="590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3" name="Inhaltsplatzhalter 2"/>
          <p:cNvSpPr>
            <a:spLocks noGrp="1"/>
          </p:cNvSpPr>
          <p:nvPr>
            <p:ph idx="1"/>
          </p:nvPr>
        </p:nvSpPr>
        <p:spPr>
          <a:xfrm>
            <a:off x="1116013" y="1773238"/>
            <a:ext cx="7127875" cy="3871912"/>
          </a:xfrm>
        </p:spPr>
        <p:txBody>
          <a:bodyPr rtlCol="0">
            <a:normAutofit fontScale="77500" lnSpcReduction="20000"/>
          </a:bodyPr>
          <a:lstStyle/>
          <a:p>
            <a:pPr eaLnBrk="1" fontAlgn="auto" hangingPunct="1">
              <a:spcAft>
                <a:spcPts val="0"/>
              </a:spcAft>
              <a:defRPr/>
            </a:pPr>
            <a:r>
              <a:rPr lang="de-DE" sz="2800" dirty="0">
                <a:latin typeface="Arial" pitchFamily="34" charset="0"/>
                <a:cs typeface="Arial" pitchFamily="34" charset="0"/>
              </a:rPr>
              <a:t>Im </a:t>
            </a:r>
            <a:r>
              <a:rPr lang="de-DE" sz="2800" dirty="0" err="1">
                <a:latin typeface="Arial" pitchFamily="34" charset="0"/>
                <a:cs typeface="Arial" pitchFamily="34" charset="0"/>
              </a:rPr>
              <a:t>B.Ed</a:t>
            </a:r>
            <a:r>
              <a:rPr lang="de-DE" sz="2800" dirty="0">
                <a:latin typeface="Arial" pitchFamily="34" charset="0"/>
                <a:cs typeface="Arial" pitchFamily="34" charset="0"/>
              </a:rPr>
              <a:t>./</a:t>
            </a:r>
            <a:r>
              <a:rPr lang="de-DE" sz="2800" dirty="0" err="1">
                <a:latin typeface="Arial" pitchFamily="34" charset="0"/>
                <a:cs typeface="Arial" pitchFamily="34" charset="0"/>
              </a:rPr>
              <a:t>M.Ed</a:t>
            </a:r>
            <a:r>
              <a:rPr lang="de-DE" sz="2800" dirty="0">
                <a:latin typeface="Arial" pitchFamily="34" charset="0"/>
                <a:cs typeface="Arial" pitchFamily="34" charset="0"/>
              </a:rPr>
              <a:t>. wird Russisch in Kombination mit einem weiteren Lehramtsfach sowie dem Bereich Bildungswissenschaften</a:t>
            </a:r>
            <a:r>
              <a:rPr lang="de-DE" sz="3000" dirty="0">
                <a:latin typeface="Arial" pitchFamily="34" charset="0"/>
                <a:cs typeface="Arial" pitchFamily="34" charset="0"/>
              </a:rPr>
              <a:t> studiert. </a:t>
            </a:r>
          </a:p>
          <a:p>
            <a:pPr eaLnBrk="1" fontAlgn="auto" hangingPunct="1">
              <a:spcAft>
                <a:spcPts val="0"/>
              </a:spcAft>
              <a:buFont typeface="Arial" pitchFamily="34" charset="0"/>
              <a:buNone/>
              <a:defRPr/>
            </a:pPr>
            <a:endParaRPr lang="de-DE" sz="11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Die Berufsqualifikation für eine Lehrtätigkeit an Schulen erfolgt erst durch den entsprechenden Masterabschluss (</a:t>
            </a:r>
            <a:r>
              <a:rPr lang="de-DE" sz="2800" dirty="0" err="1">
                <a:latin typeface="Arial" pitchFamily="34" charset="0"/>
                <a:cs typeface="Arial" pitchFamily="34" charset="0"/>
              </a:rPr>
              <a:t>M.Ed</a:t>
            </a:r>
            <a:r>
              <a:rPr lang="de-DE" sz="2800" dirty="0">
                <a:latin typeface="Arial" pitchFamily="34" charset="0"/>
                <a:cs typeface="Arial" pitchFamily="34" charset="0"/>
              </a:rPr>
              <a:t>.).</a:t>
            </a:r>
          </a:p>
          <a:p>
            <a:pPr marL="0" indent="0" eaLnBrk="1" fontAlgn="auto" hangingPunct="1">
              <a:spcAft>
                <a:spcPts val="0"/>
              </a:spcAft>
              <a:buFont typeface="Arial" pitchFamily="34" charset="0"/>
              <a:buNone/>
              <a:defRPr/>
            </a:pPr>
            <a:endParaRPr lang="de-DE" sz="12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Es gibt daneben für Studierende mit zwei anderen Lehramtsfächern die Möglichkeit, Russisch als Erweiterungsfach zu studieren. </a:t>
            </a:r>
          </a:p>
          <a:p>
            <a:pPr marL="0" indent="0" eaLnBrk="1" fontAlgn="auto" hangingPunct="1">
              <a:spcAft>
                <a:spcPts val="0"/>
              </a:spcAft>
              <a:buFont typeface="Arial" pitchFamily="34" charset="0"/>
              <a:buNone/>
              <a:defRPr/>
            </a:pPr>
            <a:endParaRPr lang="de-DE" sz="1300" dirty="0">
              <a:latin typeface="Arial" pitchFamily="34" charset="0"/>
              <a:cs typeface="Arial" pitchFamily="34" charset="0"/>
            </a:endParaRPr>
          </a:p>
        </p:txBody>
      </p:sp>
      <p:sp>
        <p:nvSpPr>
          <p:cNvPr id="20483" name="Textplatzhalter 6"/>
          <p:cNvSpPr>
            <a:spLocks noGrp="1"/>
          </p:cNvSpPr>
          <p:nvPr>
            <p:ph type="body" sz="quarter" idx="13"/>
          </p:nvPr>
        </p:nvSpPr>
        <p:spPr>
          <a:xfrm>
            <a:off x="457200" y="857250"/>
            <a:ext cx="6257925" cy="771525"/>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a:t>
            </a:r>
            <a:endParaRPr lang="de-DE" sz="2000" dirty="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19459" name="Inhaltsplatzhalter 2"/>
          <p:cNvSpPr>
            <a:spLocks noGrp="1"/>
          </p:cNvSpPr>
          <p:nvPr>
            <p:ph idx="1"/>
          </p:nvPr>
        </p:nvSpPr>
        <p:spPr>
          <a:xfrm>
            <a:off x="1116013" y="2060575"/>
            <a:ext cx="7127875" cy="3871913"/>
          </a:xfrm>
        </p:spPr>
        <p:txBody>
          <a:bodyPr>
            <a:normAutofit/>
          </a:bodyPr>
          <a:lstStyle/>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Die Regelstudienzeit beträgt 6 Semester.</a:t>
            </a:r>
          </a:p>
          <a:p>
            <a:pPr eaLnBrk="1" hangingPunct="1">
              <a:buFont typeface="Arial" charset="0"/>
              <a:buNone/>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Im Anschluss werden die Masterstudiengänge M.A. bzw. </a:t>
            </a:r>
            <a:r>
              <a:rPr lang="de-DE" sz="2600" dirty="0" err="1">
                <a:latin typeface="Arial" charset="0"/>
                <a:cs typeface="Arial" charset="0"/>
              </a:rPr>
              <a:t>M.Ed</a:t>
            </a:r>
            <a:r>
              <a:rPr lang="de-DE" sz="2600" dirty="0">
                <a:latin typeface="Arial" charset="0"/>
                <a:cs typeface="Arial" charset="0"/>
              </a:rPr>
              <a:t>. angeboten.</a:t>
            </a:r>
          </a:p>
          <a:p>
            <a:pPr eaLnBrk="1" hangingPunct="1">
              <a:buFont typeface="Arial" charset="0"/>
              <a:buNone/>
              <a:defRPr/>
            </a:pPr>
            <a:endParaRPr lang="de-DE" sz="1400" dirty="0">
              <a:latin typeface="Arial" charset="0"/>
              <a:cs typeface="Arial" charset="0"/>
            </a:endParaRPr>
          </a:p>
        </p:txBody>
      </p:sp>
      <p:sp>
        <p:nvSpPr>
          <p:cNvPr id="21507" name="Textplatzhalter 6"/>
          <p:cNvSpPr>
            <a:spLocks noGrp="1"/>
          </p:cNvSpPr>
          <p:nvPr>
            <p:ph type="body" sz="quarter" idx="13"/>
          </p:nvPr>
        </p:nvSpPr>
        <p:spPr>
          <a:xfrm>
            <a:off x="179512" y="836712"/>
            <a:ext cx="8678168" cy="1630512"/>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a:t>
            </a:r>
            <a:endParaRPr lang="de-DE" sz="3000" dirty="0">
              <a:latin typeface="Arial" charset="0"/>
              <a:cs typeface="Arial" charset="0"/>
            </a:endParaRPr>
          </a:p>
          <a:p>
            <a:pPr eaLnBrk="1" hangingPunct="1"/>
            <a:endParaRPr lang="de-DE" sz="3000"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22530" name="Inhaltsplatzhalter 2"/>
          <p:cNvSpPr>
            <a:spLocks noGrp="1"/>
          </p:cNvSpPr>
          <p:nvPr>
            <p:ph idx="1"/>
          </p:nvPr>
        </p:nvSpPr>
        <p:spPr>
          <a:xfrm>
            <a:off x="457200" y="2109788"/>
            <a:ext cx="7571184" cy="4111004"/>
          </a:xfrm>
        </p:spPr>
        <p:txBody>
          <a:bodyPr>
            <a:normAutofit fontScale="92500" lnSpcReduction="10000"/>
          </a:bodyPr>
          <a:lstStyle/>
          <a:p>
            <a:pPr eaLnBrk="1" hangingPunct="1">
              <a:buFont typeface="Arial" charset="0"/>
              <a:buChar char="•"/>
            </a:pPr>
            <a:r>
              <a:rPr lang="de-DE" sz="2400" b="1" dirty="0">
                <a:latin typeface="Arial" charset="0"/>
                <a:cs typeface="Arial" charset="0"/>
              </a:rPr>
              <a:t>Kernfach</a:t>
            </a:r>
            <a:r>
              <a:rPr lang="de-DE" sz="2400" dirty="0">
                <a:latin typeface="Arial" charset="0"/>
                <a:cs typeface="Arial" charset="0"/>
              </a:rPr>
              <a:t>: </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Die Wahl der </a:t>
            </a:r>
            <a:r>
              <a:rPr lang="de-DE" sz="2400" b="1" dirty="0">
                <a:latin typeface="Arial" charset="0"/>
                <a:cs typeface="Arial" charset="0"/>
              </a:rPr>
              <a:t>Zweitsprache</a:t>
            </a:r>
            <a:r>
              <a:rPr lang="de-DE" sz="2400" dirty="0">
                <a:latin typeface="Arial" charset="0"/>
                <a:cs typeface="Arial" charset="0"/>
              </a:rPr>
              <a:t> erfolgt in der Regel zum dritten Semester: je nach Schwerpunktsprache ist das: Polnisch, Russisch, Tschechisch oder Bosnisch/Kroatisch/Serbisch (Intensivkurse vor Semesterbeginn!) oder Finnisch, Lettisch, Litauisch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eaLnBrk="1" hangingPunct="1">
              <a:buFont typeface="Arial" charset="0"/>
              <a:buNone/>
            </a:pPr>
            <a:endParaRPr lang="de-DE" sz="12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400" b="1" dirty="0" err="1">
                <a:latin typeface="Arial" charset="0"/>
                <a:cs typeface="Arial" charset="0"/>
              </a:rPr>
              <a:t>Beifach</a:t>
            </a:r>
            <a:r>
              <a:rPr lang="de-DE" sz="2400" dirty="0">
                <a:latin typeface="Arial" charset="0"/>
                <a:cs typeface="Arial" charset="0"/>
              </a:rPr>
              <a:t>:</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lvl="1" eaLnBrk="1" hangingPunct="1"/>
            <a:endParaRPr lang="de-DE" sz="24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extLst>
      <p:ext uri="{BB962C8B-B14F-4D97-AF65-F5344CB8AC3E}">
        <p14:creationId xmlns:p14="http://schemas.microsoft.com/office/powerpoint/2010/main" val="139881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Fachwissenschaften (Sprach- und Literaturwissenschaft)</a:t>
            </a:r>
          </a:p>
          <a:p>
            <a:pPr marL="457200" indent="-457200" eaLnBrk="1" hangingPunct="1">
              <a:buAutoNum type="arabicPeriod"/>
            </a:pPr>
            <a:r>
              <a:rPr lang="de-DE" sz="2400" dirty="0">
                <a:latin typeface="Arial" charset="0"/>
                <a:cs typeface="Arial" charset="0"/>
              </a:rPr>
              <a:t>Regionalstudien</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a:t>
            </a:r>
            <a:r>
              <a:rPr lang="de-DE" sz="3600" dirty="0" err="1">
                <a:solidFill>
                  <a:srgbClr val="0A0365"/>
                </a:solidFill>
                <a:latin typeface="Arial" charset="0"/>
                <a:cs typeface="Arial" charset="0"/>
              </a:rPr>
              <a:t>Polonistik</a:t>
            </a:r>
            <a:r>
              <a:rPr lang="de-DE" sz="3600" dirty="0">
                <a:solidFill>
                  <a:srgbClr val="0A0365"/>
                </a:solidFill>
                <a:latin typeface="Arial" charset="0"/>
                <a:cs typeface="Arial" charset="0"/>
              </a:rPr>
              <a:t>) – Fachinhalte </a:t>
            </a:r>
            <a:endParaRPr lang="de-DE" sz="3200"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3554" name="Inhaltsplatzhalter 2"/>
          <p:cNvSpPr>
            <a:spLocks noGrp="1"/>
          </p:cNvSpPr>
          <p:nvPr>
            <p:ph idx="1"/>
          </p:nvPr>
        </p:nvSpPr>
        <p:spPr>
          <a:xfrm>
            <a:off x="1116013" y="1916113"/>
            <a:ext cx="7127875" cy="4016375"/>
          </a:xfrm>
        </p:spPr>
        <p:txBody>
          <a:bodyPr/>
          <a:lstStyle/>
          <a:p>
            <a:pPr eaLnBrk="1" hangingPunct="1">
              <a:buFont typeface="Arial" charset="0"/>
              <a:buChar char="•"/>
            </a:pPr>
            <a:r>
              <a:rPr lang="de-DE" sz="2600" dirty="0">
                <a:latin typeface="Arial" charset="0"/>
                <a:cs typeface="Arial" charset="0"/>
              </a:rPr>
              <a:t>Bis zum B.A.-Abschluss sollen sehr gute Kenntnisse der Schwerpunktsprache erreicht werden. </a:t>
            </a:r>
          </a:p>
          <a:p>
            <a:pPr eaLnBrk="1" hangingPunct="1">
              <a:buFont typeface="Arial" charset="0"/>
              <a:buChar char="•"/>
            </a:pPr>
            <a:r>
              <a:rPr lang="de-DE" sz="2600" dirty="0">
                <a:latin typeface="Arial" charset="0"/>
                <a:cs typeface="Arial" charset="0"/>
              </a:rPr>
              <a:t>Im Kernfach werden Grundkenntnisse der Zweitsprache erworben.</a:t>
            </a:r>
          </a:p>
          <a:p>
            <a:pPr eaLnBrk="1" hangingPunct="1">
              <a:buFont typeface="Arial" charset="0"/>
              <a:buNone/>
            </a:pPr>
            <a:endParaRPr lang="de-DE" sz="1200" dirty="0">
              <a:latin typeface="Arial" charset="0"/>
              <a:cs typeface="Arial" charset="0"/>
            </a:endParaRPr>
          </a:p>
          <a:p>
            <a:pPr lvl="1" eaLnBrk="1" hangingPunct="1"/>
            <a:endParaRPr lang="de-DE" sz="2600" dirty="0">
              <a:latin typeface="Arial" charset="0"/>
              <a:cs typeface="Arial" charset="0"/>
            </a:endParaRPr>
          </a:p>
        </p:txBody>
      </p:sp>
      <p:sp>
        <p:nvSpPr>
          <p:cNvPr id="23555" name="Textplatzhalter 6"/>
          <p:cNvSpPr>
            <a:spLocks noGrp="1"/>
          </p:cNvSpPr>
          <p:nvPr>
            <p:ph type="body" sz="quarter" idx="13"/>
          </p:nvPr>
        </p:nvSpPr>
        <p:spPr>
          <a:xfrm>
            <a:off x="457200" y="765175"/>
            <a:ext cx="8075613" cy="1008063"/>
          </a:xfrm>
        </p:spPr>
        <p:txBody>
          <a:bodyPr/>
          <a:lstStyle/>
          <a:p>
            <a:pPr eaLnBrk="1" hangingPunct="1"/>
            <a:r>
              <a:rPr lang="de-DE" sz="3400">
                <a:solidFill>
                  <a:srgbClr val="0A0365"/>
                </a:solidFill>
                <a:latin typeface="Arial" charset="0"/>
                <a:cs typeface="Arial" charset="0"/>
              </a:rPr>
              <a:t>1. Sprachpraxis</a:t>
            </a:r>
            <a:endParaRPr lang="de-DE" sz="340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36867" name="Inhaltsplatzhalter 2"/>
          <p:cNvSpPr>
            <a:spLocks noGrp="1"/>
          </p:cNvSpPr>
          <p:nvPr>
            <p:ph idx="1"/>
          </p:nvPr>
        </p:nvSpPr>
        <p:spPr>
          <a:xfrm>
            <a:off x="467136" y="1628800"/>
            <a:ext cx="7704856" cy="3911499"/>
          </a:xfrm>
        </p:spPr>
        <p:txBody>
          <a:bodyPr>
            <a:normAutofit fontScale="92500"/>
          </a:bodyPr>
          <a:lstStyle/>
          <a:p>
            <a:pPr eaLnBrk="1" hangingPunct="1">
              <a:buFont typeface="Arial" charset="0"/>
              <a:buChar char="•"/>
              <a:defRPr/>
            </a:pPr>
            <a:r>
              <a:rPr lang="de-DE" sz="2600" dirty="0">
                <a:latin typeface="Arial" charset="0"/>
                <a:cs typeface="Arial" charset="0"/>
              </a:rPr>
              <a:t>Grundlagen und Methoden der Literaturwissenschaft und Literaturgeschichte</a:t>
            </a:r>
            <a:endParaRPr lang="de-DE" sz="1200" dirty="0">
              <a:latin typeface="Arial" charset="0"/>
              <a:cs typeface="Arial" charset="0"/>
            </a:endParaRPr>
          </a:p>
          <a:p>
            <a:pPr eaLnBrk="1" hangingPunct="1">
              <a:buFont typeface="Arial" charset="0"/>
              <a:buChar char="•"/>
              <a:defRPr/>
            </a:pPr>
            <a:r>
              <a:rPr lang="de-DE" sz="2600" dirty="0">
                <a:latin typeface="Arial" charset="0"/>
                <a:cs typeface="Arial" charset="0"/>
              </a:rPr>
              <a:t>Grundlagen und Methoden der Sprachwissenschaft</a:t>
            </a:r>
          </a:p>
          <a:p>
            <a:pPr eaLnBrk="1" hangingPunct="1">
              <a:buFont typeface="Arial" charset="0"/>
              <a:buChar char="•"/>
              <a:defRPr/>
            </a:pPr>
            <a:r>
              <a:rPr lang="de-DE" sz="2600" dirty="0">
                <a:latin typeface="Arial" charset="0"/>
                <a:cs typeface="Arial" charset="0"/>
              </a:rPr>
              <a:t>Je nach Profilwahl: Grundlagen und übergreifende Themen und Methoden zu Geschichte (OEG) und allgemeiner Sprachwissenschaft</a:t>
            </a:r>
          </a:p>
          <a:p>
            <a:pPr eaLnBrk="1" hangingPunct="1">
              <a:buFont typeface="Arial" charset="0"/>
              <a:buChar char="•"/>
              <a:defRPr/>
            </a:pPr>
            <a:r>
              <a:rPr lang="de-DE" sz="2600" dirty="0">
                <a:latin typeface="Arial" charset="0"/>
                <a:cs typeface="Arial" charset="0"/>
              </a:rPr>
              <a:t>Überblickswissen und vertiefte Einzelthemen</a:t>
            </a:r>
          </a:p>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endParaRPr lang="de-DE" sz="2600" dirty="0">
              <a:latin typeface="Arial" charset="0"/>
              <a:cs typeface="Arial" charset="0"/>
            </a:endParaRPr>
          </a:p>
          <a:p>
            <a:pPr lvl="1" eaLnBrk="1" hangingPunct="1">
              <a:defRPr/>
            </a:pPr>
            <a:endParaRPr lang="de-DE" sz="2600" dirty="0">
              <a:latin typeface="Arial" charset="0"/>
              <a:cs typeface="Arial" charset="0"/>
            </a:endParaRPr>
          </a:p>
        </p:txBody>
      </p:sp>
      <p:sp>
        <p:nvSpPr>
          <p:cNvPr id="24579" name="Textplatzhalter 6"/>
          <p:cNvSpPr>
            <a:spLocks noGrp="1"/>
          </p:cNvSpPr>
          <p:nvPr>
            <p:ph type="body" sz="quarter" idx="13"/>
          </p:nvPr>
        </p:nvSpPr>
        <p:spPr>
          <a:xfrm>
            <a:off x="457200" y="765175"/>
            <a:ext cx="8291264" cy="1008063"/>
          </a:xfrm>
        </p:spPr>
        <p:txBody>
          <a:bodyPr/>
          <a:lstStyle/>
          <a:p>
            <a:pPr eaLnBrk="1" hangingPunct="1"/>
            <a:r>
              <a:rPr lang="de-DE" sz="3400" dirty="0">
                <a:solidFill>
                  <a:srgbClr val="0A0365"/>
                </a:solidFill>
                <a:latin typeface="Arial" charset="0"/>
                <a:cs typeface="Arial" charset="0"/>
              </a:rPr>
              <a:t>2. Fachwissenschaften</a:t>
            </a:r>
            <a:endParaRPr lang="de-DE" sz="3400" dirty="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5602" name="Inhaltsplatzhalter 2"/>
          <p:cNvSpPr>
            <a:spLocks noGrp="1"/>
          </p:cNvSpPr>
          <p:nvPr>
            <p:ph idx="1"/>
          </p:nvPr>
        </p:nvSpPr>
        <p:spPr>
          <a:xfrm>
            <a:off x="1116013" y="1628775"/>
            <a:ext cx="7127875" cy="4016375"/>
          </a:xfrm>
        </p:spPr>
        <p:txBody>
          <a:bodyPr>
            <a:normAutofit lnSpcReduction="10000"/>
          </a:bodyPr>
          <a:lstStyle/>
          <a:p>
            <a:pPr eaLnBrk="1" hangingPunct="1">
              <a:buFont typeface="Arial" charset="0"/>
              <a:buChar char="•"/>
            </a:pPr>
            <a:r>
              <a:rPr lang="de-DE" sz="2600" dirty="0">
                <a:latin typeface="Arial" charset="0"/>
                <a:cs typeface="Arial" charset="0"/>
              </a:rPr>
              <a:t>landeskundlich-kulturwissenschaftliche Kenntnisse</a:t>
            </a:r>
          </a:p>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600" dirty="0">
                <a:latin typeface="Arial" charset="0"/>
                <a:cs typeface="Arial" charset="0"/>
              </a:rPr>
              <a:t>Geschichte, Politik, Wirtschaft und Geographie sowie kulturelle und soziale Gegebenheiten des </a:t>
            </a:r>
            <a:r>
              <a:rPr lang="de-DE" sz="2600" dirty="0" err="1">
                <a:latin typeface="Arial" charset="0"/>
                <a:cs typeface="Arial" charset="0"/>
              </a:rPr>
              <a:t>slavischen</a:t>
            </a:r>
            <a:r>
              <a:rPr lang="de-DE" sz="2600" dirty="0">
                <a:latin typeface="Arial" charset="0"/>
                <a:cs typeface="Arial" charset="0"/>
              </a:rPr>
              <a:t> Sprachraums (mit den Schwerpunkten Russland und Polen, aber auch zu </a:t>
            </a:r>
            <a:r>
              <a:rPr lang="de-DE" sz="2600" dirty="0" err="1">
                <a:latin typeface="Arial" charset="0"/>
                <a:cs typeface="Arial" charset="0"/>
              </a:rPr>
              <a:t>Bohemistik</a:t>
            </a:r>
            <a:r>
              <a:rPr lang="de-DE" sz="2600" dirty="0">
                <a:latin typeface="Arial" charset="0"/>
                <a:cs typeface="Arial" charset="0"/>
              </a:rPr>
              <a:t> und </a:t>
            </a:r>
            <a:r>
              <a:rPr lang="de-DE" sz="2600" dirty="0" err="1">
                <a:latin typeface="Arial" charset="0"/>
                <a:cs typeface="Arial" charset="0"/>
              </a:rPr>
              <a:t>Südslavistik</a:t>
            </a:r>
            <a:r>
              <a:rPr lang="de-DE" sz="2600" dirty="0">
                <a:latin typeface="Arial" charset="0"/>
                <a:cs typeface="Arial" charset="0"/>
              </a:rPr>
              <a:t> (BKS))  </a:t>
            </a:r>
          </a:p>
          <a:p>
            <a:pPr lvl="1" eaLnBrk="1" hangingPunct="1"/>
            <a:endParaRPr lang="de-DE" sz="2600" dirty="0">
              <a:latin typeface="Arial" charset="0"/>
              <a:cs typeface="Arial" charset="0"/>
            </a:endParaRPr>
          </a:p>
        </p:txBody>
      </p:sp>
      <p:sp>
        <p:nvSpPr>
          <p:cNvPr id="25603"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Regionalstudien</a:t>
            </a:r>
            <a:endParaRPr lang="de-DE" sz="320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22530" name="Inhaltsplatzhalter 2"/>
          <p:cNvSpPr>
            <a:spLocks noGrp="1"/>
          </p:cNvSpPr>
          <p:nvPr>
            <p:ph idx="1"/>
          </p:nvPr>
        </p:nvSpPr>
        <p:spPr>
          <a:xfrm>
            <a:off x="457200" y="1844824"/>
            <a:ext cx="7571184" cy="4104456"/>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a:t>
            </a:r>
          </a:p>
          <a:p>
            <a:pPr marL="457200" indent="-457200" eaLnBrk="1" hangingPunct="1">
              <a:buAutoNum type="arabicPeriod"/>
            </a:pPr>
            <a:r>
              <a:rPr lang="de-DE" sz="2400" dirty="0">
                <a:latin typeface="Arial" charset="0"/>
                <a:cs typeface="Arial" charset="0"/>
              </a:rPr>
              <a:t>Fachdidaktik</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 Fachinhalte </a:t>
            </a:r>
            <a:endParaRPr lang="de-DE" sz="32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6626" name="Inhaltsplatzhalter 2"/>
          <p:cNvSpPr>
            <a:spLocks noGrp="1"/>
          </p:cNvSpPr>
          <p:nvPr>
            <p:ph idx="1"/>
          </p:nvPr>
        </p:nvSpPr>
        <p:spPr>
          <a:xfrm>
            <a:off x="1116013" y="1628775"/>
            <a:ext cx="7272337" cy="4016375"/>
          </a:xfrm>
        </p:spPr>
        <p:txBody>
          <a:bodyPr/>
          <a:lstStyle/>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B.Ed</a:t>
            </a:r>
            <a:r>
              <a:rPr lang="de-DE" sz="2800" dirty="0">
                <a:latin typeface="Arial" charset="0"/>
                <a:cs typeface="Arial" charset="0"/>
              </a:rPr>
              <a:t>.-Abschluss sollen sehr gute Kenntnisse des Russischen erreicht werden. </a:t>
            </a:r>
          </a:p>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M.Ed</a:t>
            </a:r>
            <a:r>
              <a:rPr lang="de-DE" sz="2800" dirty="0">
                <a:latin typeface="Arial" charset="0"/>
                <a:cs typeface="Arial" charset="0"/>
              </a:rPr>
              <a:t>.-Abschluss wird eine Sprachkompetenz erwartet, die zum einsprachigen Unterrichten befähigt.</a:t>
            </a:r>
          </a:p>
          <a:p>
            <a:pPr eaLnBrk="1" hangingPunct="1">
              <a:buFont typeface="Arial" charset="0"/>
              <a:buNone/>
            </a:pPr>
            <a:endParaRPr lang="de-DE" sz="1400" dirty="0">
              <a:latin typeface="Arial" charset="0"/>
              <a:cs typeface="Arial" charset="0"/>
            </a:endParaRPr>
          </a:p>
        </p:txBody>
      </p:sp>
      <p:sp>
        <p:nvSpPr>
          <p:cNvPr id="26627"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1. Sprachpraxis </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18434" name="Inhaltsplatzhalter 2"/>
          <p:cNvSpPr>
            <a:spLocks noGrp="1"/>
          </p:cNvSpPr>
          <p:nvPr>
            <p:ph idx="1"/>
          </p:nvPr>
        </p:nvSpPr>
        <p:spPr>
          <a:xfrm>
            <a:off x="539552" y="857250"/>
            <a:ext cx="8004175" cy="5668094"/>
          </a:xfrm>
        </p:spPr>
        <p:txBody>
          <a:bodyPr>
            <a:normAutofit/>
          </a:bodyPr>
          <a:lstStyle/>
          <a:p>
            <a:pPr>
              <a:buNone/>
            </a:pPr>
            <a:r>
              <a:rPr lang="de-DE" sz="1800" dirty="0"/>
              <a:t>Liebe Erstsemester,</a:t>
            </a:r>
          </a:p>
          <a:p>
            <a:pPr>
              <a:buNone/>
            </a:pPr>
            <a:r>
              <a:rPr lang="de-DE" sz="1800" dirty="0"/>
              <a:t> </a:t>
            </a:r>
          </a:p>
          <a:p>
            <a:pPr marL="0" indent="0">
              <a:buNone/>
            </a:pPr>
            <a:r>
              <a:rPr lang="de-DE" sz="1800" dirty="0"/>
              <a:t>wir begrüßen Sie ganz herzlich in der Abteilung Slavistik der JGU. Wir wollen Ihnen zum Auftakt Ihres Studiums einige grundlegende Dinge erläutern, die für die Studiengänge Slavistik/Osteuropastudien (B.A.) bzw. Russisch (</a:t>
            </a:r>
            <a:r>
              <a:rPr lang="de-DE" sz="1800" dirty="0" err="1"/>
              <a:t>B.Ed</a:t>
            </a:r>
            <a:r>
              <a:rPr lang="de-DE" sz="1800" dirty="0"/>
              <a:t>.) zu Beginn wichtig sind. </a:t>
            </a:r>
          </a:p>
          <a:p>
            <a:pPr marL="0" indent="0">
              <a:buNone/>
            </a:pPr>
            <a:r>
              <a:rPr lang="de-DE" sz="1800" dirty="0"/>
              <a:t>In den letzten Jahren fanden Veranstaltungen überwiegend online statt. Nach wie vor kann es sein, dass bestimmte Veranstaltungen digital durchgeführt werden.</a:t>
            </a:r>
          </a:p>
          <a:p>
            <a:pPr marL="0" indent="0">
              <a:buNone/>
            </a:pPr>
            <a:r>
              <a:rPr lang="de-DE" sz="1800" dirty="0"/>
              <a:t>Mit Fragen, die wir hier nicht beantworten können, wenden Sie sich bitte gerne per E-Mail an uns – wir werden unser Bestes tun, um Ihnen mit Rat und Tat zur Seite zu stehen! Für den Start ins Studium wünschen wir Ihnen alles Gute.</a:t>
            </a:r>
          </a:p>
          <a:p>
            <a:pPr>
              <a:buNone/>
            </a:pPr>
            <a:r>
              <a:rPr lang="de-DE" sz="1800" dirty="0"/>
              <a:t> </a:t>
            </a:r>
          </a:p>
          <a:p>
            <a:pPr>
              <a:buNone/>
            </a:pPr>
            <a:r>
              <a:rPr lang="de-DE" sz="1800" dirty="0"/>
              <a:t>Ihr Team Slavistik am </a:t>
            </a:r>
            <a:r>
              <a:rPr lang="de-DE" sz="1800" dirty="0" err="1"/>
              <a:t>ISTziB</a:t>
            </a:r>
            <a:endParaRPr lang="de-DE" sz="1800" dirty="0"/>
          </a:p>
          <a:p>
            <a:pPr marL="0" indent="0">
              <a:buNone/>
            </a:pPr>
            <a:endParaRPr lang="de-DE"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8674"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Vermittelt werden theoretische und methodische Grundlagen der Literatur- und Kulturwissenschaft sowie der Sprachwissenschaft, im weiteren Studienverlauf Überblickswissen und vertiefte Einzelthemen zu den genannten Bereichen. </a:t>
            </a:r>
          </a:p>
        </p:txBody>
      </p:sp>
      <p:sp>
        <p:nvSpPr>
          <p:cNvPr id="28675" name="Textplatzhalter 6"/>
          <p:cNvSpPr>
            <a:spLocks noGrp="1"/>
          </p:cNvSpPr>
          <p:nvPr>
            <p:ph type="body" sz="quarter" idx="13"/>
          </p:nvPr>
        </p:nvSpPr>
        <p:spPr>
          <a:xfrm>
            <a:off x="457200" y="765175"/>
            <a:ext cx="8075613" cy="1008063"/>
          </a:xfrm>
        </p:spPr>
        <p:txBody>
          <a:bodyPr/>
          <a:lstStyle/>
          <a:p>
            <a:pPr eaLnBrk="1" hangingPunct="1"/>
            <a:r>
              <a:rPr lang="de-DE" sz="3600" dirty="0">
                <a:solidFill>
                  <a:srgbClr val="0A0365"/>
                </a:solidFill>
                <a:latin typeface="Arial" charset="0"/>
                <a:cs typeface="Arial" charset="0"/>
              </a:rPr>
              <a:t>2. Fachwissenschaft</a:t>
            </a:r>
            <a:endParaRPr lang="de-DE" sz="20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9698"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Die Studienelemente der Fachdidaktik umfassen theoretische und methodische Grundlagen des Fremdsprachenunterrichts und konkrete Unterrichtsplanung. Sie dienen ferner der Begleitung der Schulpraktika.</a:t>
            </a:r>
          </a:p>
        </p:txBody>
      </p:sp>
      <p:sp>
        <p:nvSpPr>
          <p:cNvPr id="29699"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Fachdidaktik</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p>
        </p:txBody>
      </p:sp>
      <p:sp>
        <p:nvSpPr>
          <p:cNvPr id="29698" name="Inhaltsplatzhalter 2"/>
          <p:cNvSpPr>
            <a:spLocks noGrp="1"/>
          </p:cNvSpPr>
          <p:nvPr>
            <p:ph idx="1"/>
          </p:nvPr>
        </p:nvSpPr>
        <p:spPr>
          <a:xfrm>
            <a:off x="179512" y="1412777"/>
            <a:ext cx="8568951" cy="4896544"/>
          </a:xfrm>
        </p:spPr>
        <p:txBody>
          <a:bodyPr>
            <a:normAutofit fontScale="77500" lnSpcReduction="20000"/>
          </a:bodyPr>
          <a:lstStyle/>
          <a:p>
            <a:r>
              <a:rPr lang="de-DE" sz="2800" dirty="0"/>
              <a:t>Der </a:t>
            </a:r>
            <a:r>
              <a:rPr lang="de-DE" sz="2800" b="1" dirty="0"/>
              <a:t>Grundkurs Russisch I </a:t>
            </a:r>
            <a:r>
              <a:rPr lang="de-DE" sz="2800" dirty="0"/>
              <a:t>baut auf den 50-stündigen, vor Semesterbeginn stattfindenden </a:t>
            </a:r>
            <a:r>
              <a:rPr lang="de-DE" sz="2800" b="1" dirty="0"/>
              <a:t>Intensivkurs</a:t>
            </a:r>
            <a:r>
              <a:rPr lang="de-DE" sz="2800" dirty="0"/>
              <a:t> auf</a:t>
            </a:r>
            <a:r>
              <a:rPr lang="de-DE" sz="2800" i="1" dirty="0"/>
              <a:t>. </a:t>
            </a:r>
            <a:r>
              <a:rPr lang="de-DE" sz="2800" dirty="0"/>
              <a:t>Bei entsprechenden Kenntnissen kann der Grundkurs I direkt besucht werden. (Zur Ermittlung Ihrer Kenntnisse ist die Teilnahme am Einstufungstest notwendig.)</a:t>
            </a:r>
          </a:p>
          <a:p>
            <a:r>
              <a:rPr lang="de-DE" sz="2800" dirty="0"/>
              <a:t>Der </a:t>
            </a:r>
            <a:r>
              <a:rPr lang="de-DE" sz="2800" b="1" dirty="0"/>
              <a:t>Grundkurs Russisch II </a:t>
            </a:r>
            <a:r>
              <a:rPr lang="de-DE" sz="2800" dirty="0"/>
              <a:t>baut auf Grundkurs Russisch I auf. Bei entsprechenden Kenntnissen kann der Grundkurs II direkt besucht werden. (Zur Ermittlung Ihrer Kenntnisse ist die Teilnahme am Einstufungstest notwendig.)</a:t>
            </a:r>
          </a:p>
          <a:p>
            <a:r>
              <a:rPr lang="de-DE" sz="2800" dirty="0"/>
              <a:t>Bisher wurde im Anschluss an Grundkurs II ein vierwöchiger Russischkurs in Moskau (MGLU) angeboten, der einmal im Jahr, jeweils im Herbst stattfand. Im Rahmen der Sanktionen gegen Russland wegen des Angriffs auf die Ukraine sind alle derartigen Kooperation ausgesetzt. Das Institut ist bemüht, Alternativen zu finden, etwa in Armenien (Kooperation mit dem FB 06).</a:t>
            </a:r>
          </a:p>
        </p:txBody>
      </p:sp>
      <p:sp>
        <p:nvSpPr>
          <p:cNvPr id="29699" name="Textplatzhalter 6"/>
          <p:cNvSpPr>
            <a:spLocks noGrp="1"/>
          </p:cNvSpPr>
          <p:nvPr>
            <p:ph type="body" sz="quarter" idx="13"/>
          </p:nvPr>
        </p:nvSpPr>
        <p:spPr>
          <a:xfrm>
            <a:off x="457200" y="765176"/>
            <a:ext cx="8075613" cy="647602"/>
          </a:xfrm>
        </p:spPr>
        <p:txBody>
          <a:bodyPr/>
          <a:lstStyle/>
          <a:p>
            <a:pPr eaLnBrk="1" hangingPunct="1"/>
            <a:r>
              <a:rPr lang="de-DE" sz="3200" dirty="0">
                <a:solidFill>
                  <a:srgbClr val="0A0365"/>
                </a:solidFill>
                <a:latin typeface="Arial" charset="0"/>
                <a:cs typeface="Arial" charset="0"/>
              </a:rPr>
              <a:t>Hinweise zum Spracherwerb Russisch</a:t>
            </a:r>
            <a:endParaRPr lang="de-DE" sz="32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dirty="0"/>
          </a:p>
        </p:txBody>
      </p:sp>
      <p:sp>
        <p:nvSpPr>
          <p:cNvPr id="10" name="Untertitel 9"/>
          <p:cNvSpPr>
            <a:spLocks noGrp="1"/>
          </p:cNvSpPr>
          <p:nvPr>
            <p:ph type="subTitle" idx="1"/>
          </p:nvPr>
        </p:nvSpPr>
        <p:spPr>
          <a:xfrm>
            <a:off x="685800" y="1988840"/>
            <a:ext cx="7846640" cy="3384376"/>
          </a:xfrm>
        </p:spPr>
        <p:txBody>
          <a:bodyPr/>
          <a:lstStyle/>
          <a:p>
            <a:pPr algn="ctr"/>
            <a:r>
              <a:rPr lang="de-DE" sz="4000" dirty="0"/>
              <a:t>Notwendige Software – Lernplattformen und Kommunikationssysteme für die digitalen Lehrveranstaltungen bzw. elektronische Semesterapparate</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11.04.2023</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b="1" dirty="0" err="1"/>
              <a:t>Moodle</a:t>
            </a:r>
            <a:endParaRPr lang="de-DE" b="1" dirty="0"/>
          </a:p>
          <a:p>
            <a:r>
              <a:rPr lang="de-DE" sz="2800" dirty="0"/>
              <a:t>das neue JGU-Lehrmanagementsystem (LMS)</a:t>
            </a:r>
          </a:p>
          <a:p>
            <a:r>
              <a:rPr lang="de-DE" sz="2800" dirty="0"/>
              <a:t>ermöglicht das Einstellen und Herunterladen von Dateien, Lernmaterial, Linklisten etc.</a:t>
            </a:r>
          </a:p>
          <a:p>
            <a:r>
              <a:rPr lang="de-DE" sz="2800" dirty="0"/>
              <a:t>Kommunikation zwischen Lehrenden und Studierenden über Foren</a:t>
            </a:r>
          </a:p>
          <a:p>
            <a:r>
              <a:rPr lang="de-DE" sz="2800" dirty="0"/>
              <a:t>automatische Anmeldung in den entsprechenden </a:t>
            </a:r>
            <a:r>
              <a:rPr lang="de-DE" sz="2800" dirty="0" err="1"/>
              <a:t>Moodle</a:t>
            </a:r>
            <a:r>
              <a:rPr lang="de-DE" sz="2800" dirty="0"/>
              <a:t>-Kurs nach der Lehrveranstaltungsanmeldung</a:t>
            </a:r>
          </a:p>
          <a:p>
            <a:r>
              <a:rPr lang="de-DE" sz="2800" dirty="0"/>
              <a:t>im Browser oder als </a:t>
            </a:r>
            <a:r>
              <a:rPr lang="de-DE" sz="2800" dirty="0" err="1"/>
              <a:t>App</a:t>
            </a:r>
            <a:r>
              <a:rPr lang="de-DE" sz="2800" dirty="0"/>
              <a:t> verfügbar: </a:t>
            </a:r>
            <a:r>
              <a:rPr lang="de-DE" sz="2800" dirty="0">
                <a:hlinkClick r:id="rId2"/>
              </a:rPr>
              <a:t>https://lms.uni-mainz.de/</a:t>
            </a:r>
            <a:endParaRPr lang="de-DE" sz="2800" dirty="0"/>
          </a:p>
          <a:p>
            <a:r>
              <a:rPr lang="de-DE" sz="2800" dirty="0"/>
              <a:t>Log-In über den Studierenden-</a:t>
            </a:r>
            <a:r>
              <a:rPr lang="de-DE" sz="2800" dirty="0" err="1"/>
              <a:t>Account</a:t>
            </a:r>
            <a:endParaRPr lang="de-DE" sz="2800" dirty="0"/>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11.04.2023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24</a:t>
            </a:fld>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3000" b="1" dirty="0" err="1"/>
              <a:t>Skype</a:t>
            </a:r>
            <a:r>
              <a:rPr lang="de-DE" sz="3000" b="1" dirty="0"/>
              <a:t> </a:t>
            </a:r>
            <a:r>
              <a:rPr lang="de-DE" sz="3000" b="1" dirty="0" err="1"/>
              <a:t>for</a:t>
            </a:r>
            <a:r>
              <a:rPr lang="de-DE" sz="3000" b="1" dirty="0"/>
              <a:t> Business (</a:t>
            </a:r>
            <a:r>
              <a:rPr lang="de-DE" sz="3000" b="1" dirty="0" err="1"/>
              <a:t>SfB</a:t>
            </a:r>
            <a:r>
              <a:rPr lang="de-DE" sz="3000" b="1" dirty="0"/>
              <a:t>)</a:t>
            </a:r>
          </a:p>
          <a:p>
            <a:r>
              <a:rPr lang="de-DE" sz="3000" dirty="0"/>
              <a:t>Konferenzanwendung für digitale Sprechstunden und/oder </a:t>
            </a:r>
            <a:r>
              <a:rPr lang="de-DE" sz="3000"/>
              <a:t>digitale Lehrveranstaltungen, </a:t>
            </a:r>
            <a:r>
              <a:rPr lang="de-DE" sz="3000" dirty="0"/>
              <a:t>mündliche Prüfungen</a:t>
            </a:r>
          </a:p>
          <a:p>
            <a:r>
              <a:rPr lang="de-DE" sz="3000" dirty="0"/>
              <a:t>kostenfreier Download und Anmeldung über den Studierenden-</a:t>
            </a:r>
            <a:r>
              <a:rPr lang="de-DE" sz="3000" dirty="0" err="1"/>
              <a:t>Account</a:t>
            </a:r>
            <a:endParaRPr lang="de-DE" sz="3000" dirty="0"/>
          </a:p>
          <a:p>
            <a:r>
              <a:rPr lang="de-DE" sz="3000" dirty="0"/>
              <a:t>im Browser und als </a:t>
            </a:r>
            <a:r>
              <a:rPr lang="de-DE" sz="3000" dirty="0" err="1"/>
              <a:t>App</a:t>
            </a:r>
            <a:r>
              <a:rPr lang="de-DE" sz="3000" dirty="0"/>
              <a:t> verfügbar</a:t>
            </a:r>
          </a:p>
          <a:p>
            <a:r>
              <a:rPr lang="de-DE" sz="3000" dirty="0"/>
              <a:t>Download-Link und weitere Infos: </a:t>
            </a:r>
            <a:r>
              <a:rPr lang="de-DE" sz="3000" dirty="0">
                <a:hlinkClick r:id="rId2"/>
              </a:rPr>
              <a:t>https://www.zdv.uni-mainz.de/telefonie-und-skype-for-business/</a:t>
            </a:r>
            <a:r>
              <a:rPr lang="de-DE" sz="3000" dirty="0"/>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11.04.2023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800" b="1" dirty="0"/>
              <a:t>Microsoft Teams (MST)</a:t>
            </a:r>
          </a:p>
          <a:p>
            <a:r>
              <a:rPr lang="de-DE" sz="2800" dirty="0"/>
              <a:t>Konferenzanwendung v.a. für synchrone digitale Lehrveranstaltungen</a:t>
            </a:r>
          </a:p>
          <a:p>
            <a:r>
              <a:rPr lang="de-DE" sz="2800" dirty="0"/>
              <a:t>ermöglicht das Einstellen und Herunterladen von Dateien</a:t>
            </a:r>
          </a:p>
          <a:p>
            <a:r>
              <a:rPr lang="de-DE" sz="2800" dirty="0"/>
              <a:t>kostenloser Download und Anmeldung über den Studierenden-</a:t>
            </a:r>
            <a:r>
              <a:rPr lang="de-DE" sz="2800" dirty="0" err="1"/>
              <a:t>Account</a:t>
            </a:r>
            <a:endParaRPr lang="de-DE" sz="2800" dirty="0"/>
          </a:p>
          <a:p>
            <a:r>
              <a:rPr lang="de-DE" sz="2800" dirty="0"/>
              <a:t>im Browser und als </a:t>
            </a:r>
            <a:r>
              <a:rPr lang="de-DE" sz="2800" dirty="0" err="1"/>
              <a:t>App</a:t>
            </a:r>
            <a:r>
              <a:rPr lang="de-DE" sz="2800" dirty="0"/>
              <a:t> verfügbar</a:t>
            </a:r>
          </a:p>
          <a:p>
            <a:r>
              <a:rPr lang="de-DE" sz="2800" dirty="0"/>
              <a:t>Download-Link und weitere Infos: </a:t>
            </a:r>
            <a:r>
              <a:rPr lang="de-DE" sz="2800" dirty="0">
                <a:hlinkClick r:id="rId2"/>
              </a:rPr>
              <a:t>https://www.zdv.uni-mainz.de/haeufige-fragen-zu-microsoft-teams-an-der-jgu/</a:t>
            </a:r>
            <a:r>
              <a:rPr lang="de-DE" sz="2800" dirty="0"/>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11.04.2023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26</a:t>
            </a:fld>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dirty="0"/>
          </a:p>
        </p:txBody>
      </p:sp>
      <p:sp>
        <p:nvSpPr>
          <p:cNvPr id="10" name="Untertitel 9"/>
          <p:cNvSpPr>
            <a:spLocks noGrp="1"/>
          </p:cNvSpPr>
          <p:nvPr>
            <p:ph type="subTitle" idx="1"/>
          </p:nvPr>
        </p:nvSpPr>
        <p:spPr>
          <a:xfrm>
            <a:off x="685800" y="1988840"/>
            <a:ext cx="7772400" cy="2698914"/>
          </a:xfrm>
        </p:spPr>
        <p:txBody>
          <a:bodyPr/>
          <a:lstStyle/>
          <a:p>
            <a:pPr algn="ctr"/>
            <a:r>
              <a:rPr lang="de-DE" sz="4000" dirty="0"/>
              <a:t>Organisatorisches – </a:t>
            </a:r>
          </a:p>
          <a:p>
            <a:pPr algn="ctr"/>
            <a:r>
              <a:rPr lang="de-DE" sz="4000" dirty="0"/>
              <a:t>Prüfungsordnungen, Studienverlaufs-</a:t>
            </a:r>
            <a:r>
              <a:rPr lang="de-DE" sz="4000" dirty="0" err="1"/>
              <a:t>pläne</a:t>
            </a:r>
            <a:r>
              <a:rPr lang="de-DE" sz="4000" dirty="0"/>
              <a:t>, Lehrveranstaltungsanmeldung etc.</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11.04.2023</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27</a:t>
            </a:fld>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30722" name="Inhaltsplatzhalter 2"/>
          <p:cNvSpPr>
            <a:spLocks noGrp="1"/>
          </p:cNvSpPr>
          <p:nvPr>
            <p:ph idx="4294967295"/>
          </p:nvPr>
        </p:nvSpPr>
        <p:spPr>
          <a:xfrm>
            <a:off x="457200" y="908050"/>
            <a:ext cx="8472488" cy="5400675"/>
          </a:xfrm>
        </p:spPr>
        <p:txBody>
          <a:bodyPr/>
          <a:lstStyle/>
          <a:p>
            <a:pPr marL="0" indent="0" eaLnBrk="1" hangingPunct="1">
              <a:buFont typeface="Arial" charset="0"/>
              <a:buNone/>
            </a:pPr>
            <a:r>
              <a:rPr lang="de-DE" dirty="0">
                <a:solidFill>
                  <a:srgbClr val="002060"/>
                </a:solidFill>
                <a:latin typeface="Arial" charset="0"/>
              </a:rPr>
              <a:t>Dokumente zu Prüfungen, Studieninhalten und -verläufen finden sich auf diesen Seiten: </a:t>
            </a:r>
          </a:p>
          <a:p>
            <a:pPr indent="0" eaLnBrk="1" hangingPunct="1">
              <a:buFont typeface="Arial" charset="0"/>
              <a:buNone/>
            </a:pPr>
            <a:endParaRPr lang="de-DE" dirty="0">
              <a:solidFill>
                <a:srgbClr val="002060"/>
              </a:solidFill>
              <a:latin typeface="Arial" charset="0"/>
            </a:endParaRPr>
          </a:p>
          <a:p>
            <a:pPr eaLnBrk="1" hangingPunct="1">
              <a:buFont typeface="Arial" charset="0"/>
              <a:buNone/>
            </a:pPr>
            <a:r>
              <a:rPr lang="de-DE" sz="2800" dirty="0">
                <a:solidFill>
                  <a:srgbClr val="002060"/>
                </a:solidFill>
                <a:latin typeface="Arial" charset="0"/>
              </a:rPr>
              <a:t>Prüfungsordnungen</a:t>
            </a:r>
            <a:endParaRPr lang="de-DE" sz="2800" dirty="0">
              <a:latin typeface="Arial" charset="0"/>
            </a:endParaRPr>
          </a:p>
          <a:p>
            <a:pPr eaLnBrk="1" hangingPunct="1">
              <a:buFontTx/>
              <a:buChar char="•"/>
            </a:pPr>
            <a:r>
              <a:rPr lang="de-DE" sz="2400" dirty="0">
                <a:latin typeface="Arial" charset="0"/>
                <a:hlinkClick r:id="rId2"/>
              </a:rPr>
              <a:t>http://www.uni-mainz.de/studlehr/ordnungen.php</a:t>
            </a:r>
            <a:r>
              <a:rPr lang="de-DE" sz="2400" dirty="0">
                <a:latin typeface="Arial" charset="0"/>
              </a:rPr>
              <a:t> </a:t>
            </a:r>
          </a:p>
          <a:p>
            <a:pPr eaLnBrk="1" hangingPunct="1">
              <a:buFont typeface="Arial" charset="0"/>
              <a:buNone/>
            </a:pPr>
            <a:endParaRPr lang="de-DE" sz="1100" dirty="0">
              <a:latin typeface="Arial" charset="0"/>
            </a:endParaRPr>
          </a:p>
          <a:p>
            <a:pPr eaLnBrk="1" hangingPunct="1">
              <a:buFont typeface="Arial" charset="0"/>
              <a:buNone/>
            </a:pPr>
            <a:endParaRPr lang="de-DE" sz="2800" dirty="0">
              <a:solidFill>
                <a:srgbClr val="0A0365"/>
              </a:solidFill>
              <a:latin typeface="Arial" charset="0"/>
            </a:endParaRPr>
          </a:p>
          <a:p>
            <a:pPr eaLnBrk="1" hangingPunct="1">
              <a:buFont typeface="Arial" charset="0"/>
              <a:buNone/>
            </a:pPr>
            <a:r>
              <a:rPr lang="de-DE" sz="2800" dirty="0">
                <a:solidFill>
                  <a:srgbClr val="0A0365"/>
                </a:solidFill>
                <a:latin typeface="Arial" charset="0"/>
              </a:rPr>
              <a:t>Studienverlaufspläne und Modulhandbücher</a:t>
            </a:r>
            <a:endParaRPr lang="de-DE" sz="2800" dirty="0">
              <a:solidFill>
                <a:srgbClr val="000000"/>
              </a:solidFill>
              <a:latin typeface="Arial" charset="0"/>
            </a:endParaRPr>
          </a:p>
          <a:p>
            <a:pPr eaLnBrk="1" hangingPunct="1"/>
            <a:r>
              <a:rPr lang="de-DE" sz="2400" dirty="0">
                <a:solidFill>
                  <a:srgbClr val="000000"/>
                </a:solidFill>
                <a:latin typeface="Arial" charset="0"/>
                <a:hlinkClick r:id="rId3"/>
              </a:rPr>
              <a:t>https://www.slavistik.uni-mainz.de/neue-studienordnungen/</a:t>
            </a:r>
            <a:endParaRPr lang="de-DE" sz="2400" dirty="0">
              <a:solidFill>
                <a:srgbClr val="000000"/>
              </a:solidFill>
              <a:latin typeface="Arial" charset="0"/>
            </a:endParaRPr>
          </a:p>
          <a:p>
            <a:pPr marL="0" indent="0" eaLnBrk="1" hangingPunct="1">
              <a:buNone/>
            </a:pPr>
            <a:endParaRPr lang="de-DE" dirty="0">
              <a:solidFill>
                <a:srgbClr val="000000"/>
              </a:solidFill>
              <a:latin typeface="Arial" charset="0"/>
            </a:endParaRPr>
          </a:p>
          <a:p>
            <a:pPr eaLnBrk="1" hangingPunct="1">
              <a:buFont typeface="Arial" charset="0"/>
              <a:buNone/>
            </a:pPr>
            <a:endParaRPr lang="de-DE" sz="1200" dirty="0">
              <a:solidFill>
                <a:srgbClr val="000000"/>
              </a:solidFill>
              <a:latin typeface="Arial" charset="0"/>
            </a:endParaRPr>
          </a:p>
          <a:p>
            <a:pPr eaLnBrk="1" hangingPunct="1">
              <a:buFont typeface="Arial" charset="0"/>
              <a:buNone/>
            </a:pPr>
            <a:endParaRPr lang="de-DE" sz="1200"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Calibri" pitchFamily="34" charset="0"/>
              <a:cs typeface="Arial" charset="0"/>
            </a:endParaRPr>
          </a:p>
        </p:txBody>
      </p:sp>
      <p:sp>
        <p:nvSpPr>
          <p:cNvPr id="31746"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2400" dirty="0">
                <a:solidFill>
                  <a:srgbClr val="002060"/>
                </a:solidFill>
              </a:rPr>
              <a:t>Prüfungsordnungen,</a:t>
            </a:r>
            <a:r>
              <a:rPr lang="de-DE" sz="2400" dirty="0"/>
              <a:t> </a:t>
            </a:r>
            <a:r>
              <a:rPr lang="de-DE" sz="2400" dirty="0">
                <a:solidFill>
                  <a:srgbClr val="0A0365"/>
                </a:solidFill>
              </a:rPr>
              <a:t>Studienverlaufspläne, Modulhandbücher</a:t>
            </a:r>
            <a:endParaRPr lang="de-DE" sz="2400" dirty="0">
              <a:solidFill>
                <a:srgbClr val="000000"/>
              </a:solidFill>
            </a:endParaRPr>
          </a:p>
          <a:p>
            <a:pPr eaLnBrk="1" hangingPunct="1">
              <a:buFontTx/>
              <a:buChar char="•"/>
            </a:pPr>
            <a:r>
              <a:rPr lang="de-DE" sz="2400" b="1" dirty="0">
                <a:solidFill>
                  <a:srgbClr val="002060"/>
                </a:solidFill>
                <a:hlinkClick r:id="rId2"/>
              </a:rPr>
              <a:t>https://www.slavistik.uni-mainz.de/</a:t>
            </a:r>
            <a:endParaRPr lang="de-DE" sz="2400" b="1" dirty="0">
              <a:solidFill>
                <a:srgbClr val="002060"/>
              </a:solidFill>
            </a:endParaRPr>
          </a:p>
          <a:p>
            <a:pPr eaLnBrk="1" hangingPunct="1">
              <a:buFontTx/>
              <a:buChar char="•"/>
            </a:pPr>
            <a:r>
              <a:rPr lang="de-DE" sz="2400" b="1" dirty="0">
                <a:solidFill>
                  <a:srgbClr val="002060"/>
                </a:solidFill>
              </a:rPr>
              <a:t>Links „Studium Slavistik/Osteuropastudien (B.A., M.A.)“ anklicken </a:t>
            </a:r>
            <a:r>
              <a:rPr lang="de-DE" sz="2400" b="1" dirty="0">
                <a:solidFill>
                  <a:srgbClr val="002060"/>
                </a:solidFill>
                <a:sym typeface="Wingdings" panose="05000000000000000000" pitchFamily="2" charset="2"/>
              </a:rPr>
              <a:t> Neue Studienordnung  Pläne etc.</a:t>
            </a:r>
            <a:endParaRPr lang="de-DE" sz="2400" b="1" dirty="0">
              <a:solidFill>
                <a:srgbClr val="002060"/>
              </a:solidFill>
            </a:endParaRPr>
          </a:p>
          <a:p>
            <a:pPr eaLnBrk="1" hangingPunct="1">
              <a:buFont typeface="Arial" charset="0"/>
              <a:buNone/>
            </a:pPr>
            <a:endParaRPr lang="de-DE" sz="1200" dirty="0"/>
          </a:p>
        </p:txBody>
      </p:sp>
      <p:pic>
        <p:nvPicPr>
          <p:cNvPr id="3" name="Grafik 2">
            <a:extLst>
              <a:ext uri="{FF2B5EF4-FFF2-40B4-BE49-F238E27FC236}">
                <a16:creationId xmlns:a16="http://schemas.microsoft.com/office/drawing/2014/main" id="{BD5ACA88-E8F9-476B-AA35-6B98F6E93DE7}"/>
              </a:ext>
            </a:extLst>
          </p:cNvPr>
          <p:cNvPicPr>
            <a:picLocks noChangeAspect="1"/>
          </p:cNvPicPr>
          <p:nvPr/>
        </p:nvPicPr>
        <p:blipFill>
          <a:blip r:embed="rId3"/>
          <a:stretch>
            <a:fillRect/>
          </a:stretch>
        </p:blipFill>
        <p:spPr>
          <a:xfrm>
            <a:off x="0" y="2708920"/>
            <a:ext cx="9144000" cy="29571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Studierende mit sprachlichen Vorkenntnissen in Polnisch bzw. Russisch</a:t>
            </a:r>
          </a:p>
          <a:p>
            <a:pPr marL="0" indent="0">
              <a:buNone/>
            </a:pPr>
            <a:endParaRPr lang="de-DE" sz="2000" b="1" u="sng" dirty="0"/>
          </a:p>
          <a:p>
            <a:pPr marL="0" indent="0">
              <a:buNone/>
            </a:pPr>
            <a:r>
              <a:rPr lang="de-DE" sz="2800" dirty="0"/>
              <a:t>Für Studierende mit sprachlichen Vorkenntnissen in Polnisch bzw. Russisch finden in der Einführungswoche Einstufungstests statt, bei denen festgestellt werden soll, auf welchem sprachlichen Niveau Sie sich befinden und welche  sprachpraktischen Übungen die Richtigen für Sie sind.</a:t>
            </a: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32770"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3000" dirty="0">
                <a:solidFill>
                  <a:srgbClr val="0A0365"/>
                </a:solidFill>
                <a:latin typeface="Arial" charset="0"/>
              </a:rPr>
              <a:t>Anmeldung zu den Lehrveranstaltungen</a:t>
            </a:r>
            <a:endParaRPr lang="de-DE" sz="3000" dirty="0">
              <a:latin typeface="Arial" charset="0"/>
            </a:endParaRPr>
          </a:p>
          <a:p>
            <a:pPr eaLnBrk="1" hangingPunct="1">
              <a:buFontTx/>
              <a:buChar char="•"/>
            </a:pPr>
            <a:r>
              <a:rPr lang="de-DE" sz="3000" dirty="0">
                <a:latin typeface="Arial" charset="0"/>
                <a:hlinkClick r:id="rId2"/>
              </a:rPr>
              <a:t>https://jogustine.uni-mainz.de</a:t>
            </a:r>
            <a:endParaRPr lang="de-DE" sz="3000" dirty="0">
              <a:latin typeface="Arial" charset="0"/>
            </a:endParaRPr>
          </a:p>
          <a:p>
            <a:pPr eaLnBrk="1" hangingPunct="1">
              <a:buFont typeface="Arial" charset="0"/>
              <a:buNone/>
            </a:pPr>
            <a:endParaRPr lang="de-DE" sz="1200" dirty="0">
              <a:latin typeface="Arial" charset="0"/>
            </a:endParaRPr>
          </a:p>
          <a:p>
            <a:pPr eaLnBrk="1" hangingPunct="1">
              <a:buFont typeface="Arial" charset="0"/>
              <a:buNone/>
            </a:pPr>
            <a:r>
              <a:rPr lang="de-DE" sz="3000" dirty="0">
                <a:latin typeface="Arial" charset="0"/>
              </a:rPr>
              <a:t>Weitere Informationen und Hilfe:</a:t>
            </a:r>
          </a:p>
          <a:p>
            <a:pPr eaLnBrk="1" hangingPunct="1">
              <a:buFontTx/>
              <a:buChar char="•"/>
            </a:pPr>
            <a:r>
              <a:rPr lang="de-DE" sz="3000" dirty="0">
                <a:latin typeface="Arial" charset="0"/>
                <a:hlinkClick r:id="rId3"/>
              </a:rPr>
              <a:t>http://www.info.jogustine.uni-mainz.de/</a:t>
            </a:r>
            <a:endParaRPr lang="de-DE" sz="3000" dirty="0">
              <a:latin typeface="Arial" charset="0"/>
            </a:endParaRPr>
          </a:p>
          <a:p>
            <a:pPr eaLnBrk="1" hangingPunct="1">
              <a:buFontTx/>
              <a:buChar char="•"/>
            </a:pPr>
            <a:r>
              <a:rPr lang="de-DE" sz="3000" dirty="0" err="1">
                <a:latin typeface="Arial" charset="0"/>
              </a:rPr>
              <a:t>Jogustine</a:t>
            </a:r>
            <a:r>
              <a:rPr lang="de-DE" sz="3000" dirty="0">
                <a:latin typeface="Arial" charset="0"/>
              </a:rPr>
              <a:t>-Hotline: 06131-39-29999</a:t>
            </a:r>
          </a:p>
          <a:p>
            <a:pPr eaLnBrk="1" hangingPunct="1">
              <a:buFontTx/>
              <a:buChar char="•"/>
            </a:pPr>
            <a:r>
              <a:rPr lang="de-DE" sz="3000" dirty="0">
                <a:latin typeface="Arial" charset="0"/>
              </a:rPr>
              <a:t>Studienbüro Slavistik 00-542 (</a:t>
            </a:r>
            <a:r>
              <a:rPr lang="de-DE" sz="3000" dirty="0" err="1">
                <a:latin typeface="Arial" charset="0"/>
              </a:rPr>
              <a:t>Philosophicum</a:t>
            </a:r>
            <a:r>
              <a:rPr lang="de-DE" sz="3000" dirty="0">
                <a:latin typeface="Arial" charset="0"/>
              </a:rPr>
              <a:t>) z.Zt. nur per Mail erreichbar: </a:t>
            </a:r>
          </a:p>
          <a:p>
            <a:pPr eaLnBrk="1" hangingPunct="1">
              <a:buNone/>
            </a:pPr>
            <a:r>
              <a:rPr lang="de-DE" sz="3000" dirty="0">
                <a:latin typeface="Arial" charset="0"/>
              </a:rPr>
              <a:t>	</a:t>
            </a:r>
            <a:r>
              <a:rPr lang="de-DE" sz="3000" b="1" dirty="0">
                <a:latin typeface="Arial" charset="0"/>
              </a:rPr>
              <a:t>susanne.jakob@uni-mainz.de</a:t>
            </a:r>
          </a:p>
          <a:p>
            <a:pPr eaLnBrk="1" hangingPunct="1">
              <a:buNone/>
            </a:pPr>
            <a:r>
              <a:rPr lang="de-DE" sz="3000" dirty="0">
                <a:latin typeface="Arial" charset="0"/>
              </a:rPr>
              <a:t>	</a:t>
            </a:r>
            <a:r>
              <a:rPr lang="de-DE" sz="3000" dirty="0">
                <a:latin typeface="Arial" charset="0"/>
                <a:hlinkClick r:id="rId4"/>
              </a:rPr>
              <a:t>https://www.slavistik.uni-mainz.de/ </a:t>
            </a:r>
            <a:r>
              <a:rPr lang="de-DE" sz="3000" dirty="0" err="1">
                <a:latin typeface="Arial" charset="0"/>
                <a:hlinkClick r:id="rId4"/>
              </a:rPr>
              <a:t>studienbuero</a:t>
            </a:r>
            <a:r>
              <a:rPr lang="de-DE" sz="3000" dirty="0">
                <a:latin typeface="Arial" charset="0"/>
                <a:hlinkClick r:id="rId4"/>
              </a:rPr>
              <a:t>/</a:t>
            </a:r>
            <a:r>
              <a:rPr lang="de-DE" sz="3000" dirty="0">
                <a:latin typeface="Arial" charset="0"/>
              </a:rPr>
              <a:t> </a:t>
            </a:r>
          </a:p>
          <a:p>
            <a:pPr eaLnBrk="1" hangingPunct="1">
              <a:buNone/>
            </a:pPr>
            <a:endParaRPr lang="de-DE" sz="30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dirty="0"/>
          </a:p>
        </p:txBody>
      </p:sp>
      <p:sp>
        <p:nvSpPr>
          <p:cNvPr id="8" name="Untertitel 7"/>
          <p:cNvSpPr>
            <a:spLocks noGrp="1"/>
          </p:cNvSpPr>
          <p:nvPr>
            <p:ph type="subTitle" idx="1"/>
          </p:nvPr>
        </p:nvSpPr>
        <p:spPr/>
        <p:txBody>
          <a:bodyPr/>
          <a:lstStyle/>
          <a:p>
            <a:pPr algn="ctr"/>
            <a:r>
              <a:rPr lang="de-DE" sz="4000" dirty="0"/>
              <a:t>Wichtige Kontaktpersonen und Ansprechpartner</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18434" name="Inhaltsplatzhalter 2"/>
          <p:cNvSpPr>
            <a:spLocks noGrp="1"/>
          </p:cNvSpPr>
          <p:nvPr>
            <p:ph idx="1"/>
          </p:nvPr>
        </p:nvSpPr>
        <p:spPr>
          <a:xfrm>
            <a:off x="251520" y="1484784"/>
            <a:ext cx="8292207" cy="5040560"/>
          </a:xfrm>
        </p:spPr>
        <p:txBody>
          <a:bodyPr>
            <a:normAutofit fontScale="85000" lnSpcReduction="20000"/>
          </a:bodyPr>
          <a:lstStyle/>
          <a:p>
            <a:pPr marL="0" indent="0" eaLnBrk="1" hangingPunct="1">
              <a:buFont typeface="Arial" charset="0"/>
              <a:buNone/>
            </a:pPr>
            <a:r>
              <a:rPr lang="de-DE" sz="2400" u="sng" dirty="0">
                <a:latin typeface="Arial" panose="020B0604020202020204" pitchFamily="34" charset="0"/>
                <a:cs typeface="Arial" panose="020B0604020202020204" pitchFamily="34" charset="0"/>
                <a:hlinkClick r:id="rId2"/>
              </a:rPr>
              <a:t>https://www.slavistik.uni-mainz.de/studienbuero/</a:t>
            </a:r>
            <a:endParaRPr lang="de-DE" sz="2400" u="sng" dirty="0">
              <a:latin typeface="Arial" panose="020B0604020202020204" pitchFamily="34" charset="0"/>
              <a:cs typeface="Arial" panose="020B0604020202020204" pitchFamily="34" charset="0"/>
            </a:endParaRPr>
          </a:p>
          <a:p>
            <a:pPr marL="0" indent="0" eaLnBrk="1" hangingPunct="1">
              <a:buFont typeface="Arial" charset="0"/>
              <a:buNone/>
            </a:pPr>
            <a:endParaRPr lang="de-DE" sz="2400" dirty="0">
              <a:latin typeface="Arial" panose="020B0604020202020204" pitchFamily="34" charset="0"/>
              <a:cs typeface="Arial" panose="020B0604020202020204" pitchFamily="34" charset="0"/>
            </a:endParaRPr>
          </a:p>
          <a:p>
            <a:pPr marL="0" indent="0" eaLnBrk="1" hangingPunct="1">
              <a:buFont typeface="Arial" charset="0"/>
              <a:buNone/>
            </a:pPr>
            <a:r>
              <a:rPr lang="de-DE" sz="2400" dirty="0">
                <a:latin typeface="Arial" panose="020B0604020202020204" pitchFamily="34" charset="0"/>
                <a:cs typeface="Arial" panose="020B0604020202020204" pitchFamily="34" charset="0"/>
              </a:rPr>
              <a:t>E-Mail: </a:t>
            </a:r>
            <a:r>
              <a:rPr lang="de-DE" sz="2600" dirty="0">
                <a:latin typeface="Arial" panose="020B0604020202020204" pitchFamily="34" charset="0"/>
                <a:cs typeface="Arial" panose="020B0604020202020204" pitchFamily="34" charset="0"/>
                <a:hlinkClick r:id="rId3"/>
              </a:rPr>
              <a:t>Studb05-Slav@uni-mainz.de</a:t>
            </a:r>
            <a:r>
              <a:rPr lang="de-DE" sz="2600" dirty="0">
                <a:latin typeface="Arial" panose="020B0604020202020204" pitchFamily="34" charset="0"/>
                <a:cs typeface="Arial" panose="020B0604020202020204" pitchFamily="34" charset="0"/>
              </a:rPr>
              <a:t> </a:t>
            </a:r>
          </a:p>
          <a:p>
            <a:pPr marL="0" indent="0" eaLnBrk="1" hangingPunct="1">
              <a:buFont typeface="Arial" charset="0"/>
              <a:buNone/>
            </a:pPr>
            <a:endParaRPr lang="de-DE"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Studienmanagement und Lehrveranstaltungsmanagement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Susanne Jakob</a:t>
            </a:r>
          </a:p>
          <a:p>
            <a:pPr marL="0" indent="0" eaLnBrk="1" hangingPunct="1">
              <a:buFont typeface="Arial" charset="0"/>
              <a:buNone/>
            </a:pPr>
            <a:r>
              <a:rPr lang="de-DE" sz="2300" dirty="0">
                <a:latin typeface="Arial" panose="020B0604020202020204" pitchFamily="34" charset="0"/>
                <a:cs typeface="Arial" panose="020B0604020202020204" pitchFamily="34" charset="0"/>
              </a:rPr>
              <a:t>Raum: 00-542</a:t>
            </a:r>
          </a:p>
          <a:p>
            <a:pPr marL="0" indent="0" eaLnBrk="1" hangingPunct="1">
              <a:buFont typeface="Arial" charset="0"/>
              <a:buNone/>
            </a:pPr>
            <a:r>
              <a:rPr lang="de-DE" sz="2300" dirty="0">
                <a:latin typeface="Arial" panose="020B0604020202020204" pitchFamily="34" charset="0"/>
                <a:cs typeface="Arial" panose="020B0604020202020204" pitchFamily="34" charset="0"/>
              </a:rPr>
              <a:t>Frau Jakob ist per Mail zu erreichen: </a:t>
            </a:r>
            <a:r>
              <a:rPr lang="de-DE" sz="2300" b="1" dirty="0">
                <a:latin typeface="Arial" panose="020B0604020202020204" pitchFamily="34" charset="0"/>
                <a:cs typeface="Arial" panose="020B0604020202020204" pitchFamily="34" charset="0"/>
              </a:rPr>
              <a:t>susanne.jakob@uni-mainz.de</a:t>
            </a:r>
          </a:p>
          <a:p>
            <a:pPr marL="0" indent="0" eaLnBrk="1" hangingPunct="1">
              <a:buFont typeface="Arial" charset="0"/>
              <a:buNone/>
            </a:pP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Prüfungsmanagement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Jana </a:t>
            </a:r>
            <a:r>
              <a:rPr lang="de-DE" sz="2300" dirty="0" err="1">
                <a:latin typeface="Arial" panose="020B0604020202020204" pitchFamily="34" charset="0"/>
                <a:cs typeface="Arial" panose="020B0604020202020204" pitchFamily="34" charset="0"/>
              </a:rPr>
              <a:t>Hatakova</a:t>
            </a: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dirty="0">
                <a:latin typeface="Arial" panose="020B0604020202020204" pitchFamily="34" charset="0"/>
                <a:cs typeface="Arial" panose="020B0604020202020204" pitchFamily="34" charset="0"/>
              </a:rPr>
              <a:t>Raum: 00-924</a:t>
            </a:r>
          </a:p>
          <a:p>
            <a:pPr marL="0" indent="0">
              <a:spcAft>
                <a:spcPts val="0"/>
              </a:spcAft>
              <a:buNone/>
            </a:pPr>
            <a:r>
              <a:rPr lang="de-DE" sz="2300" dirty="0">
                <a:latin typeface="Arial" panose="020B0604020202020204" pitchFamily="34" charset="0"/>
                <a:cs typeface="Arial" panose="020B0604020202020204" pitchFamily="34" charset="0"/>
              </a:rPr>
              <a:t>Frau </a:t>
            </a:r>
            <a:r>
              <a:rPr lang="de-DE" sz="2300" dirty="0" err="1">
                <a:latin typeface="Arial" panose="020B0604020202020204" pitchFamily="34" charset="0"/>
                <a:cs typeface="Arial" panose="020B0604020202020204" pitchFamily="34" charset="0"/>
              </a:rPr>
              <a:t>Hatakova</a:t>
            </a:r>
            <a:r>
              <a:rPr lang="de-DE" sz="2300" dirty="0">
                <a:latin typeface="Arial" panose="020B0604020202020204" pitchFamily="34" charset="0"/>
                <a:cs typeface="Arial" panose="020B0604020202020204" pitchFamily="34" charset="0"/>
              </a:rPr>
              <a:t> ist per Mail zu erreichen: </a:t>
            </a:r>
            <a:r>
              <a:rPr lang="de-CH" sz="2400" b="1" dirty="0">
                <a:latin typeface="Arial" panose="020B0604020202020204" pitchFamily="34" charset="0"/>
                <a:cs typeface="Arial" panose="020B0604020202020204" pitchFamily="34" charset="0"/>
              </a:rPr>
              <a:t>hatakov@uni-mainz.de</a:t>
            </a:r>
            <a:endParaRPr lang="de-DE" sz="2400" b="1" dirty="0">
              <a:latin typeface="Arial" panose="020B0604020202020204" pitchFamily="34" charset="0"/>
              <a:ea typeface="Calibri"/>
              <a:cs typeface="Arial" panose="020B0604020202020204" pitchFamily="34" charset="0"/>
            </a:endParaRP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771525"/>
          </a:xfrm>
        </p:spPr>
        <p:txBody>
          <a:bodyPr/>
          <a:lstStyle/>
          <a:p>
            <a:pPr eaLnBrk="1" hangingPunct="1"/>
            <a:r>
              <a:rPr lang="de-DE" sz="3600" dirty="0">
                <a:solidFill>
                  <a:srgbClr val="0A0365"/>
                </a:solidFill>
                <a:latin typeface="Arial" charset="0"/>
                <a:cs typeface="Arial" charset="0"/>
              </a:rPr>
              <a:t>Studienbüro Slavistik</a:t>
            </a:r>
            <a:endParaRPr lang="de-DE" sz="3600" dirty="0">
              <a:latin typeface="Arial" charset="0"/>
              <a:cs typeface="Arial" charset="0"/>
            </a:endParaRPr>
          </a:p>
          <a:p>
            <a:pPr eaLnBrk="1" hangingPunct="1"/>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548680"/>
            <a:ext cx="8229600" cy="5256213"/>
          </a:xfrm>
        </p:spPr>
        <p:txBody>
          <a:bodyPr/>
          <a:lstStyle/>
          <a:p>
            <a:pPr marL="0" indent="0">
              <a:buFont typeface="Arial" charset="0"/>
              <a:buNone/>
            </a:pPr>
            <a:r>
              <a:rPr lang="de-DE" sz="2800" dirty="0"/>
              <a:t>Studienberatung für Erstsemester:</a:t>
            </a:r>
          </a:p>
          <a:p>
            <a:pPr marL="0" indent="0">
              <a:buNone/>
            </a:pPr>
            <a:endParaRPr lang="de-DE" sz="1800" b="1" dirty="0"/>
          </a:p>
          <a:p>
            <a:pPr marL="0" indent="0">
              <a:buNone/>
            </a:pPr>
            <a:r>
              <a:rPr lang="de-DE" sz="2200" dirty="0"/>
              <a:t>Bei allgemeinen Fragen orientieren Sie sich bitte an den Zuständigkeiten der Studienberater/innen. </a:t>
            </a:r>
          </a:p>
          <a:p>
            <a:pPr marL="0" indent="0">
              <a:buNone/>
            </a:pPr>
            <a:r>
              <a:rPr lang="de-DE" sz="2200" dirty="0"/>
              <a:t>(</a:t>
            </a:r>
            <a:r>
              <a:rPr lang="de-DE" sz="2200" u="sng" dirty="0">
                <a:hlinkClick r:id="rId2"/>
              </a:rPr>
              <a:t>https://www.slavistik.uni-mainz.de/studienfachberatung/</a:t>
            </a:r>
            <a:r>
              <a:rPr lang="de-DE" sz="2200" dirty="0"/>
              <a:t>) </a:t>
            </a:r>
          </a:p>
          <a:p>
            <a:pPr marL="0" indent="0">
              <a:buNone/>
            </a:pPr>
            <a:endParaRPr lang="de-DE" sz="2200" dirty="0"/>
          </a:p>
          <a:p>
            <a:pPr marL="0" indent="0">
              <a:buNone/>
            </a:pPr>
            <a:r>
              <a:rPr lang="de-DE" sz="2200" dirty="0"/>
              <a:t>Sofern es um Fragen zu einzelnen Veranstaltungen geht, wenden Sie sich am besten an die betreffenden Lehrenden. Bisweilen ist sicher auch ein persönliches Gespräch wünschenswert. Die Kontaktdaten und Sprechzeiten sind auf der Homepage der Slavistik aufgelistet.</a:t>
            </a:r>
          </a:p>
          <a:p>
            <a:pPr marL="0" indent="0">
              <a:buNone/>
            </a:pPr>
            <a:r>
              <a:rPr lang="de-DE" sz="2200" dirty="0"/>
              <a:t>(</a:t>
            </a:r>
            <a:r>
              <a:rPr lang="de-DE" sz="2200" dirty="0">
                <a:hlinkClick r:id="rId3"/>
              </a:rPr>
              <a:t>https://www.slavistik.uni-mainz.de/professuren-mitarbeiter/</a:t>
            </a:r>
            <a:r>
              <a:rPr lang="de-DE" sz="22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107504" y="548680"/>
            <a:ext cx="9036496" cy="5256213"/>
          </a:xfrm>
        </p:spPr>
        <p:txBody>
          <a:bodyPr/>
          <a:lstStyle/>
          <a:p>
            <a:pPr marL="0" indent="0" algn="ctr">
              <a:buFont typeface="Arial" charset="0"/>
              <a:buNone/>
            </a:pPr>
            <a:r>
              <a:rPr lang="de-DE" sz="2800" b="1" dirty="0"/>
              <a:t>Sondersprechstunden am 12. April 2023</a:t>
            </a:r>
            <a:endParaRPr lang="de-DE" sz="2000" dirty="0">
              <a:solidFill>
                <a:srgbClr val="FF0000"/>
              </a:solidFill>
            </a:endParaRPr>
          </a:p>
          <a:p>
            <a:pPr marL="0" indent="0">
              <a:buFont typeface="Arial" charset="0"/>
              <a:buNone/>
            </a:pPr>
            <a:r>
              <a:rPr lang="de-DE" sz="2400" b="1" dirty="0">
                <a:solidFill>
                  <a:srgbClr val="FF0000"/>
                </a:solidFill>
              </a:rPr>
              <a:t>Über die regulären Sprechzeiten der Dozierenden informiert die Homepage</a:t>
            </a:r>
          </a:p>
          <a:p>
            <a:pPr marL="0" indent="0">
              <a:buFont typeface="Arial" charset="0"/>
              <a:buNone/>
            </a:pPr>
            <a:r>
              <a:rPr lang="de-DE" sz="1200" dirty="0"/>
              <a:t> </a:t>
            </a:r>
          </a:p>
          <a:p>
            <a:pPr marL="0" indent="0">
              <a:spcBef>
                <a:spcPts val="600"/>
              </a:spcBef>
              <a:spcAft>
                <a:spcPts val="600"/>
              </a:spcAft>
              <a:buNone/>
            </a:pPr>
            <a:r>
              <a:rPr lang="de-DE" sz="2200" b="1" dirty="0"/>
              <a:t>Prof. Dr. Rainer Goldt (B.A./M.A/</a:t>
            </a:r>
            <a:r>
              <a:rPr lang="de-DE" sz="2200" b="1" dirty="0" err="1"/>
              <a:t>M.Ed</a:t>
            </a:r>
            <a:r>
              <a:rPr lang="de-DE" sz="2200" b="1" dirty="0"/>
              <a:t>. Russistik):  12-13 Uhr, 00-732 (Seminarbibliothek)</a:t>
            </a:r>
          </a:p>
          <a:p>
            <a:pPr marL="0" indent="0">
              <a:spcBef>
                <a:spcPts val="600"/>
              </a:spcBef>
              <a:spcAft>
                <a:spcPts val="600"/>
              </a:spcAft>
              <a:buNone/>
            </a:pPr>
            <a:r>
              <a:rPr lang="de-DE" sz="2200" b="1" dirty="0"/>
              <a:t>Dr. Ewa Makarczyk-Schuster (B.A./M.A. Polonistik): 12-14 Uhr, 04-213 (Polonicum)</a:t>
            </a:r>
          </a:p>
          <a:p>
            <a:pPr marL="0" indent="0">
              <a:spcBef>
                <a:spcPts val="600"/>
              </a:spcBef>
              <a:spcAft>
                <a:spcPts val="600"/>
              </a:spcAft>
              <a:buNone/>
            </a:pPr>
            <a:r>
              <a:rPr lang="de-DE" sz="2200" b="1" dirty="0"/>
              <a:t>Dr. Alexei </a:t>
            </a:r>
            <a:r>
              <a:rPr lang="de-DE" sz="2200" b="1" dirty="0" err="1"/>
              <a:t>Rybakov</a:t>
            </a:r>
            <a:r>
              <a:rPr lang="de-DE" sz="2200" b="1" dirty="0"/>
              <a:t> (</a:t>
            </a:r>
            <a:r>
              <a:rPr lang="de-DE" sz="2200" b="1" dirty="0" err="1"/>
              <a:t>B.Ed</a:t>
            </a:r>
            <a:r>
              <a:rPr lang="de-DE" sz="2200" b="1" dirty="0"/>
              <a:t>. Russistik): 12-13 Uhr, 00-736 (Seminarbibliothek)</a:t>
            </a:r>
          </a:p>
          <a:p>
            <a:pPr marL="0" indent="0">
              <a:spcBef>
                <a:spcPts val="600"/>
              </a:spcBef>
              <a:spcAft>
                <a:spcPts val="600"/>
              </a:spcAft>
              <a:buNone/>
            </a:pPr>
            <a:endParaRPr lang="de-DE" sz="2200" b="1" dirty="0"/>
          </a:p>
          <a:p>
            <a:pPr marL="0" indent="0">
              <a:buNone/>
            </a:pPr>
            <a:r>
              <a:rPr lang="de-DE" sz="2200" dirty="0"/>
              <a:t>Vertrauensdozent für ausländische Studierende: </a:t>
            </a:r>
          </a:p>
          <a:p>
            <a:pPr marL="0" indent="0">
              <a:buFont typeface="Arial" charset="0"/>
              <a:buNone/>
            </a:pPr>
            <a:r>
              <a:rPr lang="de-DE" sz="2200" b="1" dirty="0"/>
              <a:t>Prof. Dr. Rainer Goldt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de-DE" sz="2400" dirty="0">
                <a:latin typeface="Arial" charset="0"/>
                <a:cs typeface="Arial" charset="0"/>
              </a:rPr>
              <a:t>Einführungsveranstaltung Sommersemester 2023</a:t>
            </a:r>
            <a:endParaRPr lang="de-DE" sz="2400" dirty="0"/>
          </a:p>
        </p:txBody>
      </p:sp>
      <p:sp>
        <p:nvSpPr>
          <p:cNvPr id="3" name="Inhaltsplatzhalter 2"/>
          <p:cNvSpPr>
            <a:spLocks noGrp="1"/>
          </p:cNvSpPr>
          <p:nvPr>
            <p:ph idx="1"/>
          </p:nvPr>
        </p:nvSpPr>
        <p:spPr>
          <a:xfrm>
            <a:off x="457200" y="549274"/>
            <a:ext cx="8579296" cy="6120085"/>
          </a:xfrm>
        </p:spPr>
        <p:txBody>
          <a:bodyPr/>
          <a:lstStyle/>
          <a:p>
            <a:pPr eaLnBrk="1" hangingPunct="1">
              <a:lnSpc>
                <a:spcPct val="90000"/>
              </a:lnSpc>
              <a:buFont typeface="Arial" charset="0"/>
              <a:buNone/>
              <a:defRPr/>
            </a:pPr>
            <a:endParaRPr lang="de-DE" sz="1200" dirty="0">
              <a:solidFill>
                <a:srgbClr val="0A0365"/>
              </a:solidFill>
              <a:latin typeface="Arial" charset="0"/>
              <a:cs typeface="Arial" charset="0"/>
            </a:endParaRPr>
          </a:p>
          <a:p>
            <a:pPr marL="0" indent="0" eaLnBrk="1" hangingPunct="1">
              <a:lnSpc>
                <a:spcPct val="90000"/>
              </a:lnSpc>
              <a:buFont typeface="Arial" charset="0"/>
              <a:buNone/>
              <a:defRPr/>
            </a:pPr>
            <a:r>
              <a:rPr lang="de-DE" sz="2400" dirty="0">
                <a:cs typeface="Arial" charset="0"/>
              </a:rPr>
              <a:t>Homepage</a:t>
            </a:r>
          </a:p>
          <a:p>
            <a:pPr lvl="1" eaLnBrk="1" hangingPunct="1">
              <a:lnSpc>
                <a:spcPct val="90000"/>
              </a:lnSpc>
              <a:defRPr/>
            </a:pPr>
            <a:r>
              <a:rPr lang="de-DE" sz="2400" dirty="0">
                <a:cs typeface="Arial" charset="0"/>
                <a:hlinkClick r:id="rId2"/>
              </a:rPr>
              <a:t>http://www.slavistik.uni-mainz.de/</a:t>
            </a:r>
            <a:endParaRPr lang="de-DE" sz="2400" dirty="0">
              <a:cs typeface="Arial" charset="0"/>
            </a:endParaRPr>
          </a:p>
          <a:p>
            <a:pPr marL="457200" lvl="1" indent="0" eaLnBrk="1" hangingPunct="1">
              <a:lnSpc>
                <a:spcPct val="90000"/>
              </a:lnSpc>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für Slavistik (Raum 00-552)</a:t>
            </a:r>
          </a:p>
          <a:p>
            <a:pPr lvl="1" eaLnBrk="1" hangingPunct="1">
              <a:defRPr/>
            </a:pPr>
            <a:r>
              <a:rPr lang="de-DE" sz="2400" dirty="0">
                <a:cs typeface="Arial" charset="0"/>
              </a:rPr>
              <a:t>Maria Fotteler </a:t>
            </a:r>
          </a:p>
          <a:p>
            <a:pPr lvl="1" eaLnBrk="1" hangingPunct="1">
              <a:defRPr/>
            </a:pPr>
            <a:r>
              <a:rPr lang="de-DE" sz="2400" dirty="0">
                <a:cs typeface="Arial" charset="0"/>
              </a:rPr>
              <a:t>E-Mail: </a:t>
            </a:r>
            <a:r>
              <a:rPr lang="de-DE" sz="2400" dirty="0">
                <a:cs typeface="Arial" charset="0"/>
                <a:hlinkClick r:id="rId3"/>
              </a:rPr>
              <a:t>slavistik@uni-mainz.de</a:t>
            </a:r>
            <a:r>
              <a:rPr lang="de-DE" sz="2400" dirty="0">
                <a:cs typeface="Arial" charset="0"/>
              </a:rPr>
              <a:t>  </a:t>
            </a:r>
          </a:p>
          <a:p>
            <a:pPr marL="457200" lvl="1" indent="0" eaLnBrk="1" hangingPunct="1">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a:t>
            </a:r>
            <a:r>
              <a:rPr lang="de-DE" sz="2400" dirty="0" err="1">
                <a:cs typeface="Arial" charset="0"/>
              </a:rPr>
              <a:t>Polonicum</a:t>
            </a:r>
            <a:endParaRPr lang="de-DE" sz="2400" dirty="0">
              <a:cs typeface="Arial" charset="0"/>
            </a:endParaRPr>
          </a:p>
          <a:p>
            <a:pPr lvl="1" eaLnBrk="1" hangingPunct="1">
              <a:defRPr/>
            </a:pPr>
            <a:r>
              <a:rPr lang="de-DE" sz="2400" dirty="0"/>
              <a:t>Pascal Frankenberger</a:t>
            </a:r>
          </a:p>
          <a:p>
            <a:pPr lvl="1" eaLnBrk="1" hangingPunct="1">
              <a:defRPr/>
            </a:pPr>
            <a:r>
              <a:rPr lang="de-DE" sz="2400" dirty="0">
                <a:cs typeface="Arial" charset="0"/>
              </a:rPr>
              <a:t>E-Mail: </a:t>
            </a:r>
            <a:r>
              <a:rPr lang="de-DE" sz="2400" dirty="0">
                <a:cs typeface="Arial" charset="0"/>
                <a:hlinkClick r:id="rId4"/>
              </a:rPr>
              <a:t>polonicum@uni-mainz.de</a:t>
            </a:r>
            <a:endParaRPr lang="de-DE" sz="2400" dirty="0">
              <a:cs typeface="Arial" charset="0"/>
            </a:endParaRPr>
          </a:p>
          <a:p>
            <a:pPr lvl="1" eaLnBrk="1" hangingPunct="1">
              <a:defRPr/>
            </a:pPr>
            <a:endParaRPr lang="de-DE" sz="1000" dirty="0">
              <a:cs typeface="Arial" charset="0"/>
            </a:endParaRPr>
          </a:p>
          <a:p>
            <a:pPr marL="0" indent="0" eaLnBrk="1" hangingPunct="1">
              <a:buNone/>
              <a:defRPr/>
            </a:pPr>
            <a:r>
              <a:rPr lang="de-DE" sz="2400" dirty="0">
                <a:cs typeface="Arial" charset="0"/>
              </a:rPr>
              <a:t>Studienbüro: </a:t>
            </a:r>
            <a:r>
              <a:rPr lang="de-DE" sz="2400" dirty="0">
                <a:cs typeface="Arial" charset="0"/>
                <a:hlinkClick r:id="rId5"/>
              </a:rPr>
              <a:t>https://www.slavistik.uni-mainz.de/studienbuero/</a:t>
            </a:r>
            <a:r>
              <a:rPr lang="de-DE" sz="2400" dirty="0">
                <a:cs typeface="Arial" charset="0"/>
              </a:rPr>
              <a:t> </a:t>
            </a:r>
          </a:p>
          <a:p>
            <a:pPr marL="0" indent="0" eaLnBrk="1" hangingPunct="1">
              <a:buNone/>
              <a:defRPr/>
            </a:pPr>
            <a:endParaRPr lang="de-DE" sz="1000" dirty="0">
              <a:cs typeface="Arial" charset="0"/>
            </a:endParaRPr>
          </a:p>
          <a:p>
            <a:pPr marL="0" indent="0" eaLnBrk="1" hangingPunct="1">
              <a:buNone/>
              <a:defRPr/>
            </a:pPr>
            <a:r>
              <a:rPr lang="de-DE" sz="2400" dirty="0">
                <a:cs typeface="Arial" charset="0"/>
              </a:rPr>
              <a:t>Fachschaft/Studierendenvertretung: </a:t>
            </a:r>
            <a:r>
              <a:rPr lang="de-DE" sz="2400" dirty="0">
                <a:cs typeface="Arial" charset="0"/>
                <a:hlinkClick r:id="rId6"/>
              </a:rPr>
              <a:t>https://www.slavistik.uni-mainz.de/fachschaft-slavistik/</a:t>
            </a:r>
            <a:r>
              <a:rPr lang="de-DE" sz="2400" dirty="0">
                <a:cs typeface="Arial" charset="0"/>
              </a:rPr>
              <a:t> </a:t>
            </a:r>
          </a:p>
          <a:p>
            <a:pPr marL="0" indent="0" eaLnBrk="1" hangingPunct="1">
              <a:buFont typeface="Arial" charset="0"/>
              <a:buNone/>
              <a:defRPr/>
            </a:pPr>
            <a:endParaRPr lang="de-DE" sz="1000" dirty="0">
              <a:cs typeface="Arial" charset="0"/>
            </a:endParaRPr>
          </a:p>
          <a:p>
            <a:pPr marL="457200" lvl="1" indent="0" eaLnBrk="1" hangingPunct="1">
              <a:buFont typeface="Arial" charset="0"/>
              <a:buNone/>
              <a:defRPr/>
            </a:pPr>
            <a:r>
              <a:rPr lang="de-DE" sz="2400" dirty="0">
                <a:latin typeface="Arial" charset="0"/>
                <a:cs typeface="Arial" charset="0"/>
              </a:rPr>
              <a:t> </a:t>
            </a:r>
          </a:p>
          <a:p>
            <a:pPr>
              <a:defRPr/>
            </a:pPr>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idx="4294967295"/>
          </p:nvPr>
        </p:nvSpPr>
        <p:spPr>
          <a:xfrm>
            <a:off x="457200" y="-12700"/>
            <a:ext cx="8472488" cy="428625"/>
          </a:xfrm>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68611" name="Inhaltsplatzhalter 2"/>
          <p:cNvSpPr>
            <a:spLocks noGrp="1"/>
          </p:cNvSpPr>
          <p:nvPr>
            <p:ph idx="4294967295"/>
          </p:nvPr>
        </p:nvSpPr>
        <p:spPr>
          <a:xfrm>
            <a:off x="107504" y="620713"/>
            <a:ext cx="9001000" cy="5904631"/>
          </a:xfrm>
        </p:spPr>
        <p:txBody>
          <a:bodyPr/>
          <a:lstStyle/>
          <a:p>
            <a:pPr eaLnBrk="1" hangingPunct="1">
              <a:buFont typeface="Arial" charset="0"/>
              <a:buNone/>
              <a:defRPr/>
            </a:pPr>
            <a:r>
              <a:rPr lang="de-DE" sz="3000" dirty="0">
                <a:solidFill>
                  <a:srgbClr val="0A0365"/>
                </a:solidFill>
                <a:latin typeface="Calibri" panose="020F0502020204030204" pitchFamily="34" charset="0"/>
                <a:cs typeface="Arial" pitchFamily="34" charset="0"/>
              </a:rPr>
              <a:t>Weitere Hinweise:</a:t>
            </a:r>
            <a:endParaRPr lang="de-DE" sz="1200" dirty="0">
              <a:solidFill>
                <a:srgbClr val="0A0365"/>
              </a:solidFill>
              <a:latin typeface="Calibri" panose="020F0502020204030204" pitchFamily="34" charset="0"/>
              <a:cs typeface="Arial" pitchFamily="34" charset="0"/>
            </a:endParaRPr>
          </a:p>
          <a:p>
            <a:pPr marL="0" indent="0" eaLnBrk="1" hangingPunct="1">
              <a:buFont typeface="Arial" charset="0"/>
              <a:buNone/>
              <a:defRPr/>
            </a:pPr>
            <a:endParaRPr lang="de-DE" sz="900" b="1" dirty="0">
              <a:latin typeface="Calibri" panose="020F0502020204030204" pitchFamily="34" charset="0"/>
              <a:cs typeface="Arial" pitchFamily="34" charset="0"/>
            </a:endParaRPr>
          </a:p>
          <a:p>
            <a:pPr marL="0" indent="0" eaLnBrk="1" hangingPunct="1">
              <a:buFont typeface="Arial" charset="0"/>
              <a:buNone/>
              <a:defRPr/>
            </a:pPr>
            <a:r>
              <a:rPr lang="de-DE" sz="2400" b="1" dirty="0">
                <a:latin typeface="Calibri" panose="020F0502020204030204" pitchFamily="34" charset="0"/>
                <a:cs typeface="Arial" pitchFamily="34" charset="0"/>
              </a:rPr>
              <a:t>Einführung in die Zentralbibliothek</a:t>
            </a:r>
          </a:p>
          <a:p>
            <a:pPr marL="0" indent="0" eaLnBrk="1" hangingPunct="1">
              <a:buFont typeface="Arial" charset="0"/>
              <a:buNone/>
              <a:defRPr/>
            </a:pPr>
            <a:r>
              <a:rPr lang="de-DE" sz="2400" b="1" dirty="0">
                <a:latin typeface="Calibri" panose="020F0502020204030204" pitchFamily="34" charset="0"/>
                <a:cs typeface="Arial" pitchFamily="34" charset="0"/>
              </a:rPr>
              <a:t>Virtuelle Bibliotheksführungen während der Studieneinführungswoche und zu Semesterbeginn </a:t>
            </a:r>
          </a:p>
          <a:p>
            <a:r>
              <a:rPr lang="de-CH" sz="2400" b="1" dirty="0">
                <a:latin typeface="Calibri" panose="020F0502020204030204" pitchFamily="34" charset="0"/>
                <a:cs typeface="Arial" pitchFamily="34" charset="0"/>
              </a:rPr>
              <a:t>Montag, 11. April 2023 (11:00 bis 11:45 Uhr, online BBB)</a:t>
            </a:r>
          </a:p>
          <a:p>
            <a:pPr marL="0" indent="0">
              <a:buNone/>
            </a:pPr>
            <a:r>
              <a:rPr lang="de-DE" sz="1600" b="1" dirty="0">
                <a:latin typeface="Calibri" panose="020F0502020204030204" pitchFamily="34" charset="0"/>
                <a:cs typeface="Arial" pitchFamily="34" charset="0"/>
              </a:rPr>
              <a:t>	https://www.ub.uni-mainz.de/de/fuehrung/virtuelle-einfuehrung-zentralbibliothek-und-georg-	</a:t>
            </a:r>
            <a:r>
              <a:rPr lang="de-DE" sz="1600" b="1" dirty="0" err="1">
                <a:latin typeface="Calibri" panose="020F0502020204030204" pitchFamily="34" charset="0"/>
                <a:cs typeface="Arial" pitchFamily="34" charset="0"/>
              </a:rPr>
              <a:t>forster-gebaeude</a:t>
            </a:r>
            <a:r>
              <a:rPr lang="de-DE" sz="1600" b="1" dirty="0">
                <a:latin typeface="Calibri" panose="020F0502020204030204" pitchFamily="34" charset="0"/>
                <a:cs typeface="Arial" pitchFamily="34" charset="0"/>
              </a:rPr>
              <a:t>/6915</a:t>
            </a:r>
            <a:endParaRPr lang="de-CH" sz="1600" dirty="0">
              <a:latin typeface="Calibri" panose="020F0502020204030204" pitchFamily="34" charset="0"/>
              <a:cs typeface="Arial" pitchFamily="34" charset="0"/>
            </a:endParaRPr>
          </a:p>
          <a:p>
            <a:pPr marL="400050" lvl="1" indent="0">
              <a:buFont typeface="Arial" charset="0"/>
              <a:buNone/>
              <a:defRPr/>
            </a:pPr>
            <a:r>
              <a:rPr lang="de-DE" sz="2400" dirty="0">
                <a:latin typeface="Calibri" panose="020F0502020204030204" pitchFamily="34" charset="0"/>
                <a:cs typeface="Arial" pitchFamily="34" charset="0"/>
              </a:rPr>
              <a:t>Anmeldung: nicht notwendig </a:t>
            </a:r>
          </a:p>
          <a:p>
            <a:pPr marL="400050" lvl="1" indent="0">
              <a:buFont typeface="Arial" charset="0"/>
              <a:buNone/>
              <a:defRPr/>
            </a:pPr>
            <a:r>
              <a:rPr lang="de-DE" sz="2400" dirty="0">
                <a:latin typeface="Calibri" panose="020F0502020204030204" pitchFamily="34" charset="0"/>
                <a:cs typeface="Arial" pitchFamily="34" charset="0"/>
              </a:rPr>
              <a:t>Teilnahme über die </a:t>
            </a:r>
            <a:r>
              <a:rPr lang="de-DE" sz="2400" dirty="0" err="1">
                <a:latin typeface="Calibri" panose="020F0502020204030204" pitchFamily="34" charset="0"/>
                <a:cs typeface="Arial" pitchFamily="34" charset="0"/>
              </a:rPr>
              <a:t>BigBlueButton</a:t>
            </a:r>
            <a:r>
              <a:rPr lang="de-DE" sz="2400" dirty="0">
                <a:latin typeface="Calibri" panose="020F0502020204030204" pitchFamily="34" charset="0"/>
                <a:cs typeface="Arial" pitchFamily="34" charset="0"/>
              </a:rPr>
              <a:t>-Plattform</a:t>
            </a:r>
          </a:p>
          <a:p>
            <a:pPr marL="400050" lvl="1" indent="0">
              <a:buNone/>
              <a:defRPr/>
            </a:pPr>
            <a:r>
              <a:rPr lang="de-DE" sz="2400" dirty="0">
                <a:latin typeface="Calibri" panose="020F0502020204030204" pitchFamily="34" charset="0"/>
                <a:cs typeface="Arial" pitchFamily="34" charset="0"/>
              </a:rPr>
              <a:t>Weitere Infos, Uhrzeiten und Zugangslinks: https://www.ub.uni-mainz.de/de/fuehrungen</a:t>
            </a:r>
          </a:p>
          <a:p>
            <a:pPr marL="0" indent="0" eaLnBrk="1" hangingPunct="1">
              <a:buFont typeface="Arial" charset="0"/>
              <a:buNone/>
              <a:defRPr/>
            </a:pPr>
            <a:r>
              <a:rPr lang="de-DE" sz="2400" b="1" dirty="0">
                <a:latin typeface="Calibri" panose="020F0502020204030204" pitchFamily="34" charset="0"/>
                <a:cs typeface="Arial" pitchFamily="34" charset="0"/>
              </a:rPr>
              <a:t>Kurse des ZDV</a:t>
            </a:r>
          </a:p>
          <a:p>
            <a:pPr lvl="1" eaLnBrk="1" hangingPunct="1">
              <a:defRPr/>
            </a:pPr>
            <a:r>
              <a:rPr lang="de-DE" sz="2400" dirty="0">
                <a:latin typeface="Calibri" panose="020F0502020204030204" pitchFamily="34" charset="0"/>
                <a:cs typeface="Arial" pitchFamily="34" charset="0"/>
                <a:hlinkClick r:id="rId2"/>
              </a:rPr>
              <a:t>https://www.zdv.uni-mainz.de/kurse/</a:t>
            </a:r>
            <a:r>
              <a:rPr lang="de-DE" sz="2400" dirty="0">
                <a:latin typeface="Calibri" panose="020F0502020204030204" pitchFamily="34" charset="0"/>
                <a:cs typeface="Arial" pitchFamily="34" charset="0"/>
              </a:rPr>
              <a:t> </a:t>
            </a:r>
          </a:p>
          <a:p>
            <a:pPr lvl="1" eaLnBrk="1" hangingPunct="1">
              <a:defRPr/>
            </a:pPr>
            <a:r>
              <a:rPr lang="de-DE" sz="2400" dirty="0">
                <a:latin typeface="Calibri" panose="020F0502020204030204" pitchFamily="34" charset="0"/>
                <a:cs typeface="Arial" pitchFamily="34" charset="0"/>
              </a:rPr>
              <a:t>Anmeldung zu Kursen über </a:t>
            </a:r>
            <a:r>
              <a:rPr lang="de-DE" sz="2400" dirty="0" err="1">
                <a:latin typeface="Calibri" panose="020F0502020204030204" pitchFamily="34" charset="0"/>
                <a:cs typeface="Arial" pitchFamily="34" charset="0"/>
              </a:rPr>
              <a:t>Jogustine</a:t>
            </a:r>
            <a:endParaRPr lang="de-DE" sz="2400" dirty="0">
              <a:latin typeface="Calibri" panose="020F0502020204030204" pitchFamily="34" charset="0"/>
              <a:cs typeface="Arial" pitchFamily="34" charset="0"/>
            </a:endParaRPr>
          </a:p>
          <a:p>
            <a:pPr lvl="1" eaLnBrk="1" hangingPunct="1">
              <a:defRPr/>
            </a:pPr>
            <a:endParaRPr lang="de-DE" sz="2200" dirty="0">
              <a:latin typeface="Arial" charset="0"/>
            </a:endParaRPr>
          </a:p>
          <a:p>
            <a:pPr lvl="1" eaLnBrk="1" hangingPunct="1">
              <a:buFont typeface="Arial" charset="0"/>
              <a:buNone/>
              <a:defRPr/>
            </a:pPr>
            <a:endParaRPr lang="de-DE" dirty="0">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dirty="0"/>
          </a:p>
        </p:txBody>
      </p:sp>
      <p:sp>
        <p:nvSpPr>
          <p:cNvPr id="8" name="Untertitel 7"/>
          <p:cNvSpPr>
            <a:spLocks noGrp="1"/>
          </p:cNvSpPr>
          <p:nvPr>
            <p:ph type="subTitle" idx="1"/>
          </p:nvPr>
        </p:nvSpPr>
        <p:spPr/>
        <p:txBody>
          <a:bodyPr/>
          <a:lstStyle/>
          <a:p>
            <a:pPr algn="ctr"/>
            <a:r>
              <a:rPr lang="de-DE" sz="4000" dirty="0"/>
              <a:t>Studienverlaufspläne und Infos zum Ablauf des ersten Studienjahrs</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37</a:t>
            </a:fld>
            <a:endParaRPr 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sz="2400" dirty="0"/>
          </a:p>
        </p:txBody>
      </p:sp>
      <p:sp>
        <p:nvSpPr>
          <p:cNvPr id="8" name="Inhaltsplatzhalter 7"/>
          <p:cNvSpPr>
            <a:spLocks noGrp="1"/>
          </p:cNvSpPr>
          <p:nvPr>
            <p:ph idx="1"/>
          </p:nvPr>
        </p:nvSpPr>
        <p:spPr>
          <a:xfrm>
            <a:off x="457200" y="1124744"/>
            <a:ext cx="8229600" cy="4375944"/>
          </a:xfrm>
        </p:spPr>
        <p:txBody>
          <a:bodyPr/>
          <a:lstStyle/>
          <a:p>
            <a:pPr marL="0" indent="0">
              <a:buNone/>
            </a:pPr>
            <a:r>
              <a:rPr lang="de-DE" sz="2800" dirty="0"/>
              <a:t>Auf den folgenden Folien möchten wir Ihnen zeigen, aus welchen Lehrveranstaltungen sich das erste Studienjahr zusammensetzt und welche Veranstaltungen Sie konkret in Ihrem ersten Semester (</a:t>
            </a:r>
            <a:r>
              <a:rPr lang="de-DE" sz="2800" dirty="0" err="1"/>
              <a:t>SoSe</a:t>
            </a:r>
            <a:r>
              <a:rPr lang="de-DE" sz="2800" dirty="0"/>
              <a:t> 2023) besuchen müssen.</a:t>
            </a:r>
          </a:p>
          <a:p>
            <a:pPr marL="0" indent="0">
              <a:buNone/>
            </a:pPr>
            <a:r>
              <a:rPr lang="de-DE" sz="2800" dirty="0"/>
              <a:t>Die Verlaufspläne richten sich an Studierende ohne oder mit nur geringen Vorkenntnissen in Russisch bzw. Polnisch. Bei bereits vorhandenen Sprachkenntnissen kann der Studienverlaufsplan nach Rücksprache mit den Studienberater/innen individuell angepasst werden.</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11.04.2023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38</a:t>
            </a:fld>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endParaRPr lang="de-DE" sz="2400" dirty="0">
              <a:latin typeface="Arial" pitchFamily="34" charset="0"/>
              <a:cs typeface="Arial" pitchFamily="34" charset="0"/>
            </a:endParaRPr>
          </a:p>
        </p:txBody>
      </p:sp>
      <p:graphicFrame>
        <p:nvGraphicFramePr>
          <p:cNvPr id="50226" name="Group 50"/>
          <p:cNvGraphicFramePr>
            <a:graphicFrameLocks noGrp="1"/>
          </p:cNvGraphicFramePr>
          <p:nvPr>
            <p:ph idx="1"/>
            <p:extLst>
              <p:ext uri="{D42A27DB-BD31-4B8C-83A1-F6EECF244321}">
                <p14:modId xmlns:p14="http://schemas.microsoft.com/office/powerpoint/2010/main" val="1331225496"/>
              </p:ext>
            </p:extLst>
          </p:nvPr>
        </p:nvGraphicFramePr>
        <p:xfrm>
          <a:off x="457200" y="1770856"/>
          <a:ext cx="8363272" cy="5089698"/>
        </p:xfrm>
        <a:graphic>
          <a:graphicData uri="http://schemas.openxmlformats.org/drawingml/2006/table">
            <a:tbl>
              <a:tblPr/>
              <a:tblGrid>
                <a:gridCol w="1109518">
                  <a:extLst>
                    <a:ext uri="{9D8B030D-6E8A-4147-A177-3AD203B41FA5}">
                      <a16:colId xmlns:a16="http://schemas.microsoft.com/office/drawing/2014/main" val="20000"/>
                    </a:ext>
                  </a:extLst>
                </a:gridCol>
                <a:gridCol w="2077142">
                  <a:extLst>
                    <a:ext uri="{9D8B030D-6E8A-4147-A177-3AD203B41FA5}">
                      <a16:colId xmlns:a16="http://schemas.microsoft.com/office/drawing/2014/main" val="20001"/>
                    </a:ext>
                  </a:extLst>
                </a:gridCol>
                <a:gridCol w="3538833">
                  <a:extLst>
                    <a:ext uri="{9D8B030D-6E8A-4147-A177-3AD203B41FA5}">
                      <a16:colId xmlns:a16="http://schemas.microsoft.com/office/drawing/2014/main" val="20002"/>
                    </a:ext>
                  </a:extLst>
                </a:gridCol>
                <a:gridCol w="1637779">
                  <a:extLst>
                    <a:ext uri="{9D8B030D-6E8A-4147-A177-3AD203B41FA5}">
                      <a16:colId xmlns:a16="http://schemas.microsoft.com/office/drawing/2014/main" val="20004"/>
                    </a:ext>
                  </a:extLst>
                </a:gridCol>
              </a:tblGrid>
              <a:tr h="684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40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2. Grundmodul Slavistik Orientierungsmodul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060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PS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1" u="none" strike="noStrike" cap="none" normalizeH="0" baseline="0" dirty="0">
                          <a:ln>
                            <a:noFill/>
                          </a:ln>
                          <a:solidFill>
                            <a:srgbClr val="C00000"/>
                          </a:solidFill>
                          <a:effectLst/>
                          <a:latin typeface="Arial" charset="0"/>
                          <a:cs typeface="Arial" charset="0"/>
                        </a:rPr>
                        <a:t>nur im Sommersemester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Vorlesung Literaturwissenschaft; 2 SWS, 2 LP </a:t>
                      </a:r>
                      <a:r>
                        <a:rPr kumimoji="0" lang="de-DE" sz="1400" b="0" i="1" u="none" strike="noStrike" cap="none" normalizeH="0" baseline="0" dirty="0">
                          <a:ln>
                            <a:noFill/>
                          </a:ln>
                          <a:solidFill>
                            <a:srgbClr val="C00000"/>
                          </a:solidFill>
                          <a:effectLst/>
                          <a:latin typeface="Arial" charset="0"/>
                          <a:cs typeface="Arial" charset="0"/>
                        </a:rPr>
                        <a:t>nur im Sommersemester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OEG </a:t>
                      </a:r>
                      <a:r>
                        <a:rPr kumimoji="0" lang="de-DE" sz="1400" b="0" i="1" u="none" strike="noStrike" cap="none" normalizeH="0" baseline="0" dirty="0">
                          <a:ln>
                            <a:noFill/>
                          </a:ln>
                          <a:solidFill>
                            <a:schemeClr val="tx1"/>
                          </a:solidFill>
                          <a:effectLst/>
                          <a:latin typeface="Arial" charset="0"/>
                          <a:cs typeface="Arial" charset="0"/>
                        </a:rPr>
                        <a:t>oder</a:t>
                      </a:r>
                      <a:r>
                        <a:rPr kumimoji="0" lang="de-DE" sz="1400" b="0" i="0" u="none" strike="noStrike" cap="none" normalizeH="0" baseline="0" dirty="0">
                          <a:ln>
                            <a:noFill/>
                          </a:ln>
                          <a:solidFill>
                            <a:schemeClr val="tx1"/>
                          </a:solidFill>
                          <a:effectLst/>
                          <a:latin typeface="Arial" charset="0"/>
                          <a:cs typeface="Arial" charset="0"/>
                        </a:rPr>
                        <a:t> VL Sprachwissen.;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0081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2023/24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und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1" u="none" strike="noStrike" cap="none" normalizeH="0" baseline="0" dirty="0">
                        <a:ln>
                          <a:noFill/>
                        </a:ln>
                        <a:solidFill>
                          <a:srgbClr val="C0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Russ. Geistes-</a:t>
                      </a:r>
                      <a:r>
                        <a:rPr kumimoji="0" lang="de-DE" sz="1400" b="0" i="0" u="none" strike="noStrike" cap="none" normalizeH="0" baseline="0" dirty="0" err="1">
                          <a:ln>
                            <a:noFill/>
                          </a:ln>
                          <a:solidFill>
                            <a:schemeClr val="tx1"/>
                          </a:solidFill>
                          <a:effectLst/>
                          <a:latin typeface="Arial" charset="0"/>
                          <a:cs typeface="Arial" charset="0"/>
                        </a:rPr>
                        <a:t>geschichte</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a:t>
                      </a:r>
                      <a:r>
                        <a:rPr kumimoji="0" lang="de-DE" sz="1400" b="0" i="1" u="none" strike="noStrike" cap="none" normalizeH="0" baseline="0" dirty="0" err="1">
                          <a:ln>
                            <a:noFill/>
                          </a:ln>
                          <a:solidFill>
                            <a:srgbClr val="C00000"/>
                          </a:solidFill>
                          <a:effectLst/>
                          <a:latin typeface="Arial" charset="0"/>
                          <a:cs typeface="Arial" charset="0"/>
                        </a:rPr>
                        <a:t>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Projekt-</a:t>
                      </a:r>
                      <a:r>
                        <a:rPr kumimoji="0" lang="de-DE" sz="1400" b="0" i="0" u="none" strike="noStrike" cap="none" normalizeH="0" baseline="0" dirty="0" err="1">
                          <a:ln>
                            <a:noFill/>
                          </a:ln>
                          <a:solidFill>
                            <a:schemeClr val="tx1"/>
                          </a:solidFill>
                          <a:effectLst/>
                          <a:latin typeface="Arial" charset="0"/>
                          <a:cs typeface="Arial" charset="0"/>
                        </a:rPr>
                        <a:t>präsentation</a:t>
                      </a: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0216" name="Textfeld 4"/>
          <p:cNvSpPr txBox="1">
            <a:spLocks noChangeArrowheads="1"/>
          </p:cNvSpPr>
          <p:nvPr/>
        </p:nvSpPr>
        <p:spPr bwMode="auto">
          <a:xfrm>
            <a:off x="719931" y="620688"/>
            <a:ext cx="7704138" cy="1015663"/>
          </a:xfrm>
          <a:prstGeom prst="rect">
            <a:avLst/>
          </a:prstGeom>
          <a:noFill/>
          <a:ln w="9525">
            <a:noFill/>
            <a:miter lim="800000"/>
            <a:headEnd/>
            <a:tailEnd/>
          </a:ln>
        </p:spPr>
        <p:txBody>
          <a:bodyPr wrap="square">
            <a:spAutoFit/>
          </a:bodyPr>
          <a:lstStyle/>
          <a:p>
            <a:r>
              <a:rPr lang="de-DE" sz="2800" dirty="0">
                <a:solidFill>
                  <a:srgbClr val="0A0365"/>
                </a:solidFill>
              </a:rPr>
              <a:t>Studienverlaufsplan </a:t>
            </a:r>
            <a:r>
              <a:rPr lang="de-DE" sz="2800" b="1" dirty="0">
                <a:solidFill>
                  <a:srgbClr val="0A0365"/>
                </a:solidFill>
              </a:rPr>
              <a:t>B.A. Russistik Kernfach </a:t>
            </a:r>
          </a:p>
          <a:p>
            <a:r>
              <a:rPr lang="de-DE" sz="2800" dirty="0">
                <a:solidFill>
                  <a:srgbClr val="0A0365"/>
                </a:solidFill>
              </a:rPr>
              <a:t>Erstes Studienjahr – Orientierungsphase</a:t>
            </a:r>
            <a:r>
              <a:rPr lang="de-DE" sz="3200" dirty="0">
                <a:solidFill>
                  <a:srgbClr val="0A0365"/>
                </a:solidFill>
              </a:rPr>
              <a:t> </a:t>
            </a:r>
            <a:endParaRPr lang="de-DE" sz="3200" dirty="0">
              <a:solidFill>
                <a:prstClr val="black"/>
              </a:solidFill>
            </a:endParaRPr>
          </a:p>
        </p:txBody>
      </p:sp>
    </p:spTree>
    <p:extLst>
      <p:ext uri="{BB962C8B-B14F-4D97-AF65-F5344CB8AC3E}">
        <p14:creationId xmlns:p14="http://schemas.microsoft.com/office/powerpoint/2010/main" val="417823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Einstufungstests für Studierende mit POLNISCH-Kenntnissen:</a:t>
            </a:r>
          </a:p>
          <a:p>
            <a:pPr marL="0" indent="0">
              <a:buNone/>
            </a:pPr>
            <a:endParaRPr lang="de-DE" sz="2000" b="1" u="sng" dirty="0"/>
          </a:p>
          <a:p>
            <a:pPr marL="0" lvl="0" indent="0">
              <a:buNone/>
            </a:pPr>
            <a:r>
              <a:rPr lang="de-DE" sz="2800" dirty="0"/>
              <a:t>Den Einstufungstest für Polnisch führt Frau Dr. Makarczyk-Schuster am </a:t>
            </a:r>
            <a:r>
              <a:rPr lang="de-DE" sz="2800" b="1" dirty="0"/>
              <a:t>12.04. von 14:00-15.30 Uhr </a:t>
            </a:r>
            <a:r>
              <a:rPr lang="de-DE" sz="2800" dirty="0"/>
              <a:t>im Raum 04-213 (Polonicum, Hegelstr. 59) statt.</a:t>
            </a:r>
          </a:p>
          <a:p>
            <a:pPr marL="0" lvl="0" indent="0">
              <a:buNone/>
            </a:pPr>
            <a:endParaRPr lang="de-CH" sz="3200" dirty="0"/>
          </a:p>
          <a:p>
            <a:pPr marL="0" lvl="0" indent="0">
              <a:buNone/>
            </a:pPr>
            <a:r>
              <a:rPr lang="de-DE" sz="2800" dirty="0"/>
              <a:t>Es wird um eine Anmeldung per E-Mail bei Frau Dr. </a:t>
            </a:r>
            <a:r>
              <a:rPr lang="de-DE" sz="2800" dirty="0" err="1"/>
              <a:t>Makarczyk</a:t>
            </a:r>
            <a:r>
              <a:rPr lang="de-DE" sz="2800" dirty="0"/>
              <a:t>-Schuster gebeten: </a:t>
            </a:r>
            <a:r>
              <a:rPr lang="de-DE" sz="2800" u="sng" dirty="0">
                <a:hlinkClick r:id="rId2"/>
              </a:rPr>
              <a:t>makarczy@uni-mainz.de</a:t>
            </a:r>
            <a:endParaRPr lang="de-DE" sz="2800"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Arial" pitchFamily="34" charset="0"/>
              <a:cs typeface="Arial" pitchFamily="34" charset="0"/>
            </a:endParaRPr>
          </a:p>
        </p:txBody>
      </p:sp>
      <p:graphicFrame>
        <p:nvGraphicFramePr>
          <p:cNvPr id="100393" name="Group 41"/>
          <p:cNvGraphicFramePr>
            <a:graphicFrameLocks noGrp="1"/>
          </p:cNvGraphicFramePr>
          <p:nvPr>
            <p:ph idx="4294967295"/>
            <p:extLst>
              <p:ext uri="{D42A27DB-BD31-4B8C-83A1-F6EECF244321}">
                <p14:modId xmlns:p14="http://schemas.microsoft.com/office/powerpoint/2010/main" val="1817878522"/>
              </p:ext>
            </p:extLst>
          </p:nvPr>
        </p:nvGraphicFramePr>
        <p:xfrm>
          <a:off x="323528" y="1421388"/>
          <a:ext cx="8352927" cy="4949878"/>
        </p:xfrm>
        <a:graphic>
          <a:graphicData uri="http://schemas.openxmlformats.org/drawingml/2006/table">
            <a:tbl>
              <a:tblPr/>
              <a:tblGrid>
                <a:gridCol w="1108145">
                  <a:extLst>
                    <a:ext uri="{9D8B030D-6E8A-4147-A177-3AD203B41FA5}">
                      <a16:colId xmlns:a16="http://schemas.microsoft.com/office/drawing/2014/main" val="20000"/>
                    </a:ext>
                  </a:extLst>
                </a:gridCol>
                <a:gridCol w="1844183">
                  <a:extLst>
                    <a:ext uri="{9D8B030D-6E8A-4147-A177-3AD203B41FA5}">
                      <a16:colId xmlns:a16="http://schemas.microsoft.com/office/drawing/2014/main" val="20001"/>
                    </a:ext>
                  </a:extLst>
                </a:gridCol>
                <a:gridCol w="3764846">
                  <a:extLst>
                    <a:ext uri="{9D8B030D-6E8A-4147-A177-3AD203B41FA5}">
                      <a16:colId xmlns:a16="http://schemas.microsoft.com/office/drawing/2014/main" val="20002"/>
                    </a:ext>
                  </a:extLst>
                </a:gridCol>
                <a:gridCol w="1635753">
                  <a:extLst>
                    <a:ext uri="{9D8B030D-6E8A-4147-A177-3AD203B41FA5}">
                      <a16:colId xmlns:a16="http://schemas.microsoft.com/office/drawing/2014/main" val="20004"/>
                    </a:ext>
                  </a:extLst>
                </a:gridCol>
              </a:tblGrid>
              <a:tr h="495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260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810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PS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Mi 10:15-11:45, 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(R. Krug) </a:t>
                      </a:r>
                      <a:r>
                        <a:rPr kumimoji="0" lang="de-DE" sz="1400" b="0" i="0" u="none" strike="noStrike" cap="none" normalizeH="0" baseline="0" dirty="0">
                          <a:ln>
                            <a:noFill/>
                          </a:ln>
                          <a:solidFill>
                            <a:schemeClr val="tx1"/>
                          </a:solidFill>
                          <a:effectLst/>
                          <a:latin typeface="Arial" charset="0"/>
                          <a:cs typeface="Arial" charset="0"/>
                          <a:sym typeface="Wingdings" panose="05000000000000000000" pitchFamily="2" charset="2"/>
                        </a:rPr>
                        <a:t>mit Tutorium (1 SWS), </a:t>
                      </a:r>
                      <a:r>
                        <a:rPr kumimoji="0" lang="de-DE" sz="1400" b="0" i="1" u="none" strike="noStrike" cap="none" normalizeH="0" baseline="0" dirty="0">
                          <a:ln>
                            <a:noFill/>
                          </a:ln>
                          <a:solidFill>
                            <a:schemeClr val="tx1"/>
                          </a:solidFill>
                          <a:effectLst/>
                          <a:latin typeface="Arial" charset="0"/>
                          <a:cs typeface="Arial" charset="0"/>
                          <a:sym typeface="Wingdings" panose="05000000000000000000" pitchFamily="2" charset="2"/>
                        </a:rPr>
                        <a:t>Termin und Raum des Tutoriums werden vereinbart</a:t>
                      </a: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Wahlmöglichkeit, eine aus vier </a:t>
                      </a:r>
                      <a:r>
                        <a:rPr kumimoji="0" lang="de-DE" sz="1400" b="0" i="0" u="none" strike="noStrike" cap="none" normalizeH="0" baseline="0" dirty="0" err="1">
                          <a:ln>
                            <a:noFill/>
                          </a:ln>
                          <a:solidFill>
                            <a:schemeClr val="tx1"/>
                          </a:solidFill>
                          <a:effectLst/>
                          <a:latin typeface="Arial" charset="0"/>
                          <a:cs typeface="Arial" charset="0"/>
                        </a:rPr>
                        <a:t>Veranst</a:t>
                      </a:r>
                      <a:r>
                        <a:rPr kumimoji="0" lang="de-DE" sz="1400" b="0" i="0" u="none" strike="noStrike" cap="none" normalizeH="0" baseline="0" dirty="0">
                          <a:ln>
                            <a:noFill/>
                          </a:ln>
                          <a:solidFill>
                            <a:schemeClr val="tx1"/>
                          </a:solidFill>
                          <a:effectLst/>
                          <a:latin typeface="Arial" charset="0"/>
                          <a:cs typeface="Arial" charset="0"/>
                        </a:rPr>
                        <a:t>.:</a:t>
                      </a:r>
                    </a:p>
                    <a:p>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VL </a:t>
                      </a:r>
                      <a:r>
                        <a:rPr lang="de-CH" sz="1400" b="0" dirty="0">
                          <a:latin typeface="Arial" panose="020B0604020202020204" pitchFamily="34" charset="0"/>
                          <a:cs typeface="Arial" panose="020B0604020202020204" pitchFamily="34" charset="0"/>
                        </a:rPr>
                        <a:t>Fedor </a:t>
                      </a:r>
                      <a:r>
                        <a:rPr lang="de-CH" sz="1400" b="0" dirty="0" err="1">
                          <a:latin typeface="Arial" panose="020B0604020202020204" pitchFamily="34" charset="0"/>
                          <a:cs typeface="Arial" panose="020B0604020202020204" pitchFamily="34" charset="0"/>
                        </a:rPr>
                        <a:t>Dostoevskij</a:t>
                      </a:r>
                      <a:r>
                        <a:rPr lang="de-CH" sz="1400" b="0" dirty="0">
                          <a:latin typeface="Arial" panose="020B0604020202020204" pitchFamily="34" charset="0"/>
                          <a:cs typeface="Arial" panose="020B0604020202020204" pitchFamily="34" charset="0"/>
                        </a:rPr>
                        <a:t>: Werk, Epoche und Rezeption;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 Fr  10:15-11:45, </a:t>
                      </a:r>
                      <a:r>
                        <a:rPr kumimoji="0" lang="de-DE"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P104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 Goldt)</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VL </a:t>
                      </a:r>
                      <a:r>
                        <a:rPr lang="de-CH" sz="1400" b="0" dirty="0">
                          <a:latin typeface="Arial" panose="020B0604020202020204" pitchFamily="34" charset="0"/>
                          <a:cs typeface="Arial" panose="020B0604020202020204" pitchFamily="34" charset="0"/>
                        </a:rPr>
                        <a:t>Drei jugoslawische Staaten. Die Geschichte Jugoslawiens im 20. Jh., Do 10:15-11:45; 2 SWS, </a:t>
                      </a:r>
                      <a:r>
                        <a:rPr lang="de-CH" sz="1400" dirty="0">
                          <a:latin typeface="Arial" panose="020B0604020202020204" pitchFamily="34" charset="0"/>
                          <a:cs typeface="Arial" panose="020B0604020202020204" pitchFamily="34" charset="0"/>
                        </a:rPr>
                        <a:t>HS 21 (01-171) (Phys. </a:t>
                      </a:r>
                      <a:r>
                        <a:rPr lang="de-CH" sz="1400" dirty="0" err="1">
                          <a:latin typeface="Arial" panose="020B0604020202020204" pitchFamily="34" charset="0"/>
                          <a:cs typeface="Arial" panose="020B0604020202020204" pitchFamily="34" charset="0"/>
                        </a:rPr>
                        <a:t>Chem</a:t>
                      </a:r>
                      <a:r>
                        <a:rPr lang="de-CH" sz="1400" dirty="0">
                          <a:latin typeface="Arial" panose="020B0604020202020204" pitchFamily="34" charset="0"/>
                          <a:cs typeface="Arial" panose="020B0604020202020204" pitchFamily="34" charset="0"/>
                        </a:rPr>
                        <a:t>)</a:t>
                      </a: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400" b="0" i="0" u="none" strike="noStrike" cap="none" normalizeH="0" baseline="0" dirty="0">
                          <a:ln>
                            <a:noFill/>
                          </a:ln>
                          <a:solidFill>
                            <a:schemeClr val="tx1"/>
                          </a:solidFill>
                          <a:effectLst/>
                          <a:latin typeface="Arial" charset="0"/>
                          <a:cs typeface="Arial" charset="0"/>
                        </a:rPr>
                        <a:t>(A. Ilic)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VL Science-Fiction als Zivilisationspoetik, 2 SWS, Do 10:15-11:45, P15 (A. Gall)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Ü/VL Sprechakte und grammatische Struktur(en), 2 SWS, Mi., 14:15-15:45, 00-546 (B. Wiemer)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highlight>
                          <a:srgbClr val="FFFF00"/>
                        </a:highligh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0392" name="Textfeld 4"/>
          <p:cNvSpPr txBox="1">
            <a:spLocks noChangeArrowheads="1"/>
          </p:cNvSpPr>
          <p:nvPr/>
        </p:nvSpPr>
        <p:spPr bwMode="auto">
          <a:xfrm>
            <a:off x="755650" y="836613"/>
            <a:ext cx="7704138" cy="584775"/>
          </a:xfrm>
          <a:prstGeom prst="rect">
            <a:avLst/>
          </a:prstGeom>
          <a:noFill/>
          <a:ln w="9525">
            <a:noFill/>
            <a:miter lim="800000"/>
            <a:headEnd/>
            <a:tailEnd/>
          </a:ln>
        </p:spPr>
        <p:txBody>
          <a:bodyPr>
            <a:spAutoFit/>
          </a:bodyPr>
          <a:lstStyle/>
          <a:p>
            <a:r>
              <a:rPr lang="de-DE" sz="3200" dirty="0">
                <a:solidFill>
                  <a:srgbClr val="0A0365"/>
                </a:solidFill>
              </a:rPr>
              <a:t>B.A. Russistik Kernfach: Erstes Semester</a:t>
            </a:r>
            <a:endParaRPr lang="de-DE" sz="3200" dirty="0">
              <a:solidFill>
                <a:prstClr val="black"/>
              </a:solidFill>
            </a:endParaRPr>
          </a:p>
        </p:txBody>
      </p:sp>
    </p:spTree>
    <p:extLst>
      <p:ext uri="{BB962C8B-B14F-4D97-AF65-F5344CB8AC3E}">
        <p14:creationId xmlns:p14="http://schemas.microsoft.com/office/powerpoint/2010/main" val="904787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endParaRPr lang="de-DE" sz="2400" dirty="0">
              <a:latin typeface="Arial" pitchFamily="34" charset="0"/>
              <a:cs typeface="Arial" pitchFamily="34" charset="0"/>
            </a:endParaRPr>
          </a:p>
        </p:txBody>
      </p:sp>
      <p:graphicFrame>
        <p:nvGraphicFramePr>
          <p:cNvPr id="52282" name="Group 58"/>
          <p:cNvGraphicFramePr>
            <a:graphicFrameLocks noGrp="1"/>
          </p:cNvGraphicFramePr>
          <p:nvPr>
            <p:ph idx="1"/>
            <p:extLst>
              <p:ext uri="{D42A27DB-BD31-4B8C-83A1-F6EECF244321}">
                <p14:modId xmlns:p14="http://schemas.microsoft.com/office/powerpoint/2010/main" val="2936460694"/>
              </p:ext>
            </p:extLst>
          </p:nvPr>
        </p:nvGraphicFramePr>
        <p:xfrm>
          <a:off x="755650" y="1916832"/>
          <a:ext cx="7751889" cy="4258842"/>
        </p:xfrm>
        <a:graphic>
          <a:graphicData uri="http://schemas.openxmlformats.org/drawingml/2006/table">
            <a:tbl>
              <a:tblPr/>
              <a:tblGrid>
                <a:gridCol w="1028408">
                  <a:extLst>
                    <a:ext uri="{9D8B030D-6E8A-4147-A177-3AD203B41FA5}">
                      <a16:colId xmlns:a16="http://schemas.microsoft.com/office/drawing/2014/main" val="20000"/>
                    </a:ext>
                  </a:extLst>
                </a:gridCol>
                <a:gridCol w="1925296">
                  <a:extLst>
                    <a:ext uri="{9D8B030D-6E8A-4147-A177-3AD203B41FA5}">
                      <a16:colId xmlns:a16="http://schemas.microsoft.com/office/drawing/2014/main" val="20001"/>
                    </a:ext>
                  </a:extLst>
                </a:gridCol>
                <a:gridCol w="3280133">
                  <a:extLst>
                    <a:ext uri="{9D8B030D-6E8A-4147-A177-3AD203B41FA5}">
                      <a16:colId xmlns:a16="http://schemas.microsoft.com/office/drawing/2014/main" val="20002"/>
                    </a:ext>
                  </a:extLst>
                </a:gridCol>
                <a:gridCol w="1518052">
                  <a:extLst>
                    <a:ext uri="{9D8B030D-6E8A-4147-A177-3AD203B41FA5}">
                      <a16:colId xmlns:a16="http://schemas.microsoft.com/office/drawing/2014/main" val="20004"/>
                    </a:ext>
                  </a:extLst>
                </a:gridCol>
              </a:tblGrid>
              <a:tr h="405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(OEG in der Profilphase, ab dem 3. Sem.)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0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180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Proseminar: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Vorlesung Literaturwissenschaft; 2 SWS, 2 LP </a:t>
                      </a:r>
                      <a:r>
                        <a:rPr kumimoji="0" lang="de-DE" sz="1400" b="0" i="1" u="none" strike="noStrike" cap="none" normalizeH="0" baseline="0" dirty="0">
                          <a:ln>
                            <a:noFill/>
                          </a:ln>
                          <a:solidFill>
                            <a:srgbClr val="C00000"/>
                          </a:solidFill>
                          <a:effectLst/>
                          <a:latin typeface="Arial" charset="0"/>
                          <a:cs typeface="Arial" charset="0"/>
                        </a:rPr>
                        <a:t>nur im Sommersemester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1030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2023/24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2 SWS, 3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Vorlesung und Tutorium: 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a:ln>
                            <a:noFill/>
                          </a:ln>
                          <a:solidFill>
                            <a:schemeClr val="tx1"/>
                          </a:solidFill>
                          <a:effectLst/>
                          <a:latin typeface="Arial" charset="0"/>
                          <a:cs typeface="Arial" charset="0"/>
                        </a:rPr>
                        <a:t> 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vMerge="1">
                  <a:txBody>
                    <a:bodyPr/>
                    <a:lstStyle/>
                    <a:p>
                      <a:endParaRPr lang="de-CH"/>
                    </a:p>
                  </a:txBody>
                  <a:tcPr/>
                </a:tc>
                <a:extLst>
                  <a:ext uri="{0D108BD9-81ED-4DB2-BD59-A6C34878D82A}">
                    <a16:rowId xmlns:a16="http://schemas.microsoft.com/office/drawing/2014/main" val="10003"/>
                  </a:ext>
                </a:extLst>
              </a:tr>
              <a:tr h="7243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52277" name="Textfeld 4"/>
          <p:cNvSpPr txBox="1">
            <a:spLocks noChangeArrowheads="1"/>
          </p:cNvSpPr>
          <p:nvPr/>
        </p:nvSpPr>
        <p:spPr bwMode="auto">
          <a:xfrm>
            <a:off x="755650" y="836613"/>
            <a:ext cx="7704138" cy="1006475"/>
          </a:xfrm>
          <a:prstGeom prst="rect">
            <a:avLst/>
          </a:prstGeom>
          <a:noFill/>
          <a:ln w="9525">
            <a:noFill/>
            <a:miter lim="800000"/>
            <a:headEnd/>
            <a:tailEnd/>
          </a:ln>
        </p:spPr>
        <p:txBody>
          <a:bodyPr>
            <a:spAutoFit/>
          </a:bodyPr>
          <a:lstStyle/>
          <a:p>
            <a:r>
              <a:rPr lang="de-DE" sz="3000" dirty="0">
                <a:solidFill>
                  <a:srgbClr val="0A0365"/>
                </a:solidFill>
              </a:rPr>
              <a:t>Studienverlaufsplan </a:t>
            </a:r>
            <a:r>
              <a:rPr lang="de-DE" sz="3000" b="1" dirty="0">
                <a:solidFill>
                  <a:srgbClr val="0A0365"/>
                </a:solidFill>
              </a:rPr>
              <a:t>B.A. Russistik </a:t>
            </a:r>
            <a:r>
              <a:rPr lang="de-DE" sz="3000" b="1" dirty="0" err="1">
                <a:solidFill>
                  <a:srgbClr val="0A0365"/>
                </a:solidFill>
              </a:rPr>
              <a:t>Beifach</a:t>
            </a:r>
            <a:r>
              <a:rPr lang="de-DE" sz="3000" b="1" dirty="0">
                <a:solidFill>
                  <a:srgbClr val="0A0365"/>
                </a:solidFill>
              </a:rPr>
              <a:t> </a:t>
            </a:r>
          </a:p>
          <a:p>
            <a:r>
              <a:rPr lang="de-DE" sz="3000" dirty="0">
                <a:solidFill>
                  <a:srgbClr val="0A0365"/>
                </a:solidFill>
              </a:rPr>
              <a:t>Erstes Studienjahr - Orientierungsphase</a:t>
            </a:r>
            <a:endParaRPr lang="de-DE" sz="3000" dirty="0">
              <a:solidFill>
                <a:prstClr val="black"/>
              </a:solidFill>
            </a:endParaRPr>
          </a:p>
        </p:txBody>
      </p:sp>
    </p:spTree>
    <p:extLst>
      <p:ext uri="{BB962C8B-B14F-4D97-AF65-F5344CB8AC3E}">
        <p14:creationId xmlns:p14="http://schemas.microsoft.com/office/powerpoint/2010/main" val="279523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Arial" pitchFamily="34" charset="0"/>
              <a:cs typeface="Arial" pitchFamily="34" charset="0"/>
            </a:endParaRPr>
          </a:p>
        </p:txBody>
      </p:sp>
      <p:graphicFrame>
        <p:nvGraphicFramePr>
          <p:cNvPr id="101441" name="Group 65"/>
          <p:cNvGraphicFramePr>
            <a:graphicFrameLocks noGrp="1"/>
          </p:cNvGraphicFramePr>
          <p:nvPr>
            <p:ph idx="4294967295"/>
            <p:extLst>
              <p:ext uri="{D42A27DB-BD31-4B8C-83A1-F6EECF244321}">
                <p14:modId xmlns:p14="http://schemas.microsoft.com/office/powerpoint/2010/main" val="3353327400"/>
              </p:ext>
            </p:extLst>
          </p:nvPr>
        </p:nvGraphicFramePr>
        <p:xfrm>
          <a:off x="827088" y="1700808"/>
          <a:ext cx="7766050" cy="4464497"/>
        </p:xfrm>
        <a:graphic>
          <a:graphicData uri="http://schemas.openxmlformats.org/drawingml/2006/table">
            <a:tbl>
              <a:tblPr/>
              <a:tblGrid>
                <a:gridCol w="93660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356842">
                  <a:extLst>
                    <a:ext uri="{9D8B030D-6E8A-4147-A177-3AD203B41FA5}">
                      <a16:colId xmlns:a16="http://schemas.microsoft.com/office/drawing/2014/main" val="20004"/>
                    </a:ext>
                  </a:extLst>
                </a:gridCol>
              </a:tblGrid>
              <a:tr h="480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Literaturwissenschaft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3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4599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PS Einführung in die Literaturwissenschaft, 3 SWS, 5 LP, Mi 10:15-11:45, 01-718 (R. Krug) </a:t>
                      </a:r>
                      <a:r>
                        <a:rPr kumimoji="0" lang="de-DE" sz="1400" b="0" i="0" u="none" strike="noStrike" cap="none" normalizeH="0" baseline="0" dirty="0">
                          <a:ln>
                            <a:noFill/>
                          </a:ln>
                          <a:solidFill>
                            <a:schemeClr val="tx1"/>
                          </a:solidFill>
                          <a:effectLst/>
                          <a:latin typeface="Arial" charset="0"/>
                          <a:cs typeface="Arial" charset="0"/>
                          <a:sym typeface="Wingdings" panose="05000000000000000000" pitchFamily="2" charset="2"/>
                        </a:rPr>
                        <a:t>mit Tutorium (1 SWS), </a:t>
                      </a:r>
                      <a:r>
                        <a:rPr kumimoji="0" lang="de-DE" sz="1400" b="0" i="1" u="none" strike="noStrike" cap="none" normalizeH="0" baseline="0" dirty="0">
                          <a:ln>
                            <a:noFill/>
                          </a:ln>
                          <a:solidFill>
                            <a:schemeClr val="tx1"/>
                          </a:solidFill>
                          <a:effectLst/>
                          <a:latin typeface="Arial" charset="0"/>
                          <a:cs typeface="Arial" charset="0"/>
                          <a:sym typeface="Wingdings" panose="05000000000000000000" pitchFamily="2" charset="2"/>
                        </a:rPr>
                        <a:t>Termin und Raum des Tutoriums werden vereinbart</a:t>
                      </a: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Wahl, eine aus drei Veranstaltungen:</a:t>
                      </a:r>
                    </a:p>
                    <a:p>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indent="0">
                        <a:buFontTx/>
                        <a:buNone/>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VL </a:t>
                      </a:r>
                      <a:r>
                        <a:rPr lang="de-CH" sz="1400" b="0" dirty="0">
                          <a:latin typeface="Arial" panose="020B0604020202020204" pitchFamily="34" charset="0"/>
                          <a:cs typeface="Arial" panose="020B0604020202020204" pitchFamily="34" charset="0"/>
                        </a:rPr>
                        <a:t>Fedor </a:t>
                      </a:r>
                      <a:r>
                        <a:rPr lang="de-CH" sz="1400" b="0" dirty="0" err="1">
                          <a:latin typeface="Arial" panose="020B0604020202020204" pitchFamily="34" charset="0"/>
                          <a:cs typeface="Arial" panose="020B0604020202020204" pitchFamily="34" charset="0"/>
                        </a:rPr>
                        <a:t>Dostoevskij</a:t>
                      </a:r>
                      <a:r>
                        <a:rPr lang="de-CH" sz="1400" b="0" dirty="0">
                          <a:latin typeface="Arial" panose="020B0604020202020204" pitchFamily="34" charset="0"/>
                          <a:cs typeface="Arial" panose="020B0604020202020204" pitchFamily="34" charset="0"/>
                        </a:rPr>
                        <a:t>: Werk, Epoche und Rezeption;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 Fr  10:15-11:45, </a:t>
                      </a:r>
                      <a:r>
                        <a:rPr kumimoji="0" lang="de-DE"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P104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 Goldt)</a:t>
                      </a:r>
                      <a:endParaRPr kumimoji="0" lang="de-DE" sz="1400" b="0" i="0" u="none" strike="noStrike" cap="none" normalizeH="0" baseline="0" dirty="0">
                        <a:ln>
                          <a:noFill/>
                        </a:ln>
                        <a:solidFill>
                          <a:schemeClr val="tx1"/>
                        </a:solidFill>
                        <a:effectLst/>
                        <a:latin typeface="Arial" charset="0"/>
                        <a:cs typeface="Arial" charset="0"/>
                      </a:endParaRPr>
                    </a:p>
                    <a:p>
                      <a:pPr marL="0" indent="0">
                        <a:buFontTx/>
                        <a:buNone/>
                      </a:pPr>
                      <a:r>
                        <a:rPr kumimoji="0" lang="de-DE" sz="1400" b="0" i="0" u="none" strike="noStrike" cap="none" normalizeH="0" baseline="0" dirty="0">
                          <a:ln>
                            <a:noFill/>
                          </a:ln>
                          <a:solidFill>
                            <a:schemeClr val="tx1"/>
                          </a:solidFill>
                          <a:effectLst/>
                          <a:latin typeface="Arial" charset="0"/>
                          <a:cs typeface="Arial" charset="0"/>
                        </a:rPr>
                        <a:t>- VL Science-Fiction als Zivilisationspoetik, 2 SWS, Do 10:15-11:45, P15 (A. Gall)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Ü/VL Sprechakte und grammatische Struktur(en), 2 SWS, Mi., 14:15-15:45, 00-546 (B. Wiemer)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1429" name="Textfeld 4"/>
          <p:cNvSpPr txBox="1">
            <a:spLocks noChangeArrowheads="1"/>
          </p:cNvSpPr>
          <p:nvPr/>
        </p:nvSpPr>
        <p:spPr bwMode="auto">
          <a:xfrm>
            <a:off x="755650" y="836613"/>
            <a:ext cx="7704138" cy="553998"/>
          </a:xfrm>
          <a:prstGeom prst="rect">
            <a:avLst/>
          </a:prstGeom>
          <a:noFill/>
          <a:ln w="9525">
            <a:noFill/>
            <a:miter lim="800000"/>
            <a:headEnd/>
            <a:tailEnd/>
          </a:ln>
        </p:spPr>
        <p:txBody>
          <a:bodyPr>
            <a:spAutoFit/>
          </a:bodyPr>
          <a:lstStyle/>
          <a:p>
            <a:r>
              <a:rPr lang="de-DE" sz="3000" dirty="0">
                <a:solidFill>
                  <a:srgbClr val="0A0365"/>
                </a:solidFill>
              </a:rPr>
              <a:t>B.A. Russistik </a:t>
            </a:r>
            <a:r>
              <a:rPr lang="de-DE" sz="3000" dirty="0" err="1">
                <a:solidFill>
                  <a:srgbClr val="0A0365"/>
                </a:solidFill>
              </a:rPr>
              <a:t>Beifach</a:t>
            </a:r>
            <a:r>
              <a:rPr lang="de-DE" sz="3000" dirty="0">
                <a:solidFill>
                  <a:srgbClr val="0A0365"/>
                </a:solidFill>
              </a:rPr>
              <a:t>: Erstes Semester</a:t>
            </a:r>
            <a:endParaRPr lang="de-DE" sz="3000" dirty="0">
              <a:solidFill>
                <a:prstClr val="black"/>
              </a:solidFill>
            </a:endParaRPr>
          </a:p>
        </p:txBody>
      </p:sp>
    </p:spTree>
    <p:extLst>
      <p:ext uri="{BB962C8B-B14F-4D97-AF65-F5344CB8AC3E}">
        <p14:creationId xmlns:p14="http://schemas.microsoft.com/office/powerpoint/2010/main" val="4211876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Arial" pitchFamily="34" charset="0"/>
              <a:cs typeface="Arial" pitchFamily="34" charset="0"/>
            </a:endParaRPr>
          </a:p>
        </p:txBody>
      </p:sp>
      <p:graphicFrame>
        <p:nvGraphicFramePr>
          <p:cNvPr id="54307" name="Group 35"/>
          <p:cNvGraphicFramePr>
            <a:graphicFrameLocks noGrp="1"/>
          </p:cNvGraphicFramePr>
          <p:nvPr>
            <p:ph idx="4294967295"/>
            <p:extLst>
              <p:ext uri="{D42A27DB-BD31-4B8C-83A1-F6EECF244321}">
                <p14:modId xmlns:p14="http://schemas.microsoft.com/office/powerpoint/2010/main" val="1894266263"/>
              </p:ext>
            </p:extLst>
          </p:nvPr>
        </p:nvGraphicFramePr>
        <p:xfrm>
          <a:off x="457200" y="1894605"/>
          <a:ext cx="8229600" cy="4670438"/>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5024437">
                  <a:extLst>
                    <a:ext uri="{9D8B030D-6E8A-4147-A177-3AD203B41FA5}">
                      <a16:colId xmlns:a16="http://schemas.microsoft.com/office/drawing/2014/main" val="20002"/>
                    </a:ext>
                  </a:extLst>
                </a:gridCol>
              </a:tblGrid>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4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PS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Ü bzw. VL Sprach- oder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352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a:t>
                      </a:r>
                      <a:r>
                        <a:rPr kumimoji="0" lang="de-DE" sz="1400" b="0" i="0" u="none" strike="noStrike" cap="none" normalizeH="0" baseline="0" dirty="0" err="1">
                          <a:ln>
                            <a:noFill/>
                          </a:ln>
                          <a:solidFill>
                            <a:schemeClr val="tx1"/>
                          </a:solidFill>
                          <a:effectLst/>
                          <a:latin typeface="Arial" charset="0"/>
                          <a:cs typeface="Arial" charset="0"/>
                        </a:rPr>
                        <a:t>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2023/24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2+1 SWS, 5 LP </a:t>
                      </a: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Kultur- / Geistesgeschichte Russlands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4301" name="Text Box 32"/>
          <p:cNvSpPr txBox="1">
            <a:spLocks noChangeArrowheads="1"/>
          </p:cNvSpPr>
          <p:nvPr/>
        </p:nvSpPr>
        <p:spPr bwMode="auto">
          <a:xfrm>
            <a:off x="519113" y="620713"/>
            <a:ext cx="7940675"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B.Ed</a:t>
            </a:r>
            <a:r>
              <a:rPr lang="de-DE" sz="3000" b="1" dirty="0">
                <a:solidFill>
                  <a:srgbClr val="0A0365"/>
                </a:solidFill>
              </a:rPr>
              <a:t>. Russisch</a:t>
            </a:r>
            <a:br>
              <a:rPr lang="de-DE" sz="3000" dirty="0">
                <a:solidFill>
                  <a:srgbClr val="0A0365"/>
                </a:solidFill>
              </a:rPr>
            </a:br>
            <a:r>
              <a:rPr lang="de-DE" sz="3000" dirty="0">
                <a:solidFill>
                  <a:srgbClr val="0A0365"/>
                </a:solidFill>
              </a:rPr>
              <a:t>Erstes Studienjahr</a:t>
            </a:r>
          </a:p>
        </p:txBody>
      </p:sp>
    </p:spTree>
    <p:extLst>
      <p:ext uri="{BB962C8B-B14F-4D97-AF65-F5344CB8AC3E}">
        <p14:creationId xmlns:p14="http://schemas.microsoft.com/office/powerpoint/2010/main" val="4260136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latin typeface="Arial" pitchFamily="34" charset="0"/>
              <a:cs typeface="Arial" pitchFamily="34" charset="0"/>
            </a:endParaRPr>
          </a:p>
        </p:txBody>
      </p:sp>
      <p:sp>
        <p:nvSpPr>
          <p:cNvPr id="102429" name="Text Box 32"/>
          <p:cNvSpPr txBox="1">
            <a:spLocks noChangeArrowheads="1"/>
          </p:cNvSpPr>
          <p:nvPr/>
        </p:nvSpPr>
        <p:spPr bwMode="auto">
          <a:xfrm>
            <a:off x="519113" y="620713"/>
            <a:ext cx="7940675" cy="553998"/>
          </a:xfrm>
          <a:prstGeom prst="rect">
            <a:avLst/>
          </a:prstGeom>
          <a:noFill/>
          <a:ln w="9525">
            <a:noFill/>
            <a:miter lim="800000"/>
            <a:headEnd/>
            <a:tailEnd/>
          </a:ln>
        </p:spPr>
        <p:txBody>
          <a:bodyPr>
            <a:spAutoFit/>
          </a:bodyPr>
          <a:lstStyle/>
          <a:p>
            <a:pPr defTabSz="914400"/>
            <a:r>
              <a:rPr lang="de-DE" sz="3000" dirty="0" err="1">
                <a:solidFill>
                  <a:srgbClr val="0A0365"/>
                </a:solidFill>
              </a:rPr>
              <a:t>B.Ed</a:t>
            </a:r>
            <a:r>
              <a:rPr lang="de-DE" sz="3000" dirty="0">
                <a:solidFill>
                  <a:srgbClr val="0A0365"/>
                </a:solidFill>
              </a:rPr>
              <a:t>. Russisch: Erstes Semester</a:t>
            </a:r>
          </a:p>
        </p:txBody>
      </p:sp>
      <p:graphicFrame>
        <p:nvGraphicFramePr>
          <p:cNvPr id="102431" name="Group 31"/>
          <p:cNvGraphicFramePr>
            <a:graphicFrameLocks noGrp="1"/>
          </p:cNvGraphicFramePr>
          <p:nvPr>
            <p:extLst>
              <p:ext uri="{D42A27DB-BD31-4B8C-83A1-F6EECF244321}">
                <p14:modId xmlns:p14="http://schemas.microsoft.com/office/powerpoint/2010/main" val="1175699298"/>
              </p:ext>
            </p:extLst>
          </p:nvPr>
        </p:nvGraphicFramePr>
        <p:xfrm>
          <a:off x="457200" y="1484784"/>
          <a:ext cx="8193088" cy="3865564"/>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987925">
                  <a:extLst>
                    <a:ext uri="{9D8B030D-6E8A-4147-A177-3AD203B41FA5}">
                      <a16:colId xmlns:a16="http://schemas.microsoft.com/office/drawing/2014/main" val="20002"/>
                    </a:ext>
                  </a:extLst>
                </a:gridCol>
              </a:tblGrid>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270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PS Einführung in die Literaturwissenschaft, 3 SWS, 5 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Mi 10:15-11:45, 01-718 (R. Krug) </a:t>
                      </a:r>
                      <a:r>
                        <a:rPr kumimoji="0" lang="de-DE" sz="1400" b="0" i="0" u="none" strike="noStrike" cap="none" normalizeH="0" baseline="0" dirty="0">
                          <a:ln>
                            <a:noFill/>
                          </a:ln>
                          <a:solidFill>
                            <a:schemeClr val="tx1"/>
                          </a:solidFill>
                          <a:effectLst/>
                          <a:latin typeface="Arial" charset="0"/>
                          <a:cs typeface="Arial" charset="0"/>
                          <a:sym typeface="Wingdings" panose="05000000000000000000" pitchFamily="2" charset="2"/>
                        </a:rPr>
                        <a:t>mit Tutorium (1 SWS), </a:t>
                      </a:r>
                      <a:r>
                        <a:rPr kumimoji="0" lang="de-DE" sz="1400" b="0" i="1" u="none" strike="noStrike" cap="none" normalizeH="0" baseline="0" dirty="0">
                          <a:ln>
                            <a:noFill/>
                          </a:ln>
                          <a:solidFill>
                            <a:schemeClr val="tx1"/>
                          </a:solidFill>
                          <a:effectLst/>
                          <a:latin typeface="Arial" charset="0"/>
                          <a:cs typeface="Arial" charset="0"/>
                          <a:sym typeface="Wingdings" panose="05000000000000000000" pitchFamily="2" charset="2"/>
                        </a:rPr>
                        <a:t>Termin und Raum des Tutoriums werden vereinbart</a:t>
                      </a: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Wahl aus folgenden Veranstaltungen: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VL </a:t>
                      </a:r>
                      <a:r>
                        <a:rPr lang="de-CH" sz="1400" b="0" dirty="0">
                          <a:latin typeface="Arial" panose="020B0604020202020204" pitchFamily="34" charset="0"/>
                          <a:cs typeface="Arial" panose="020B0604020202020204" pitchFamily="34" charset="0"/>
                        </a:rPr>
                        <a:t>Fedor </a:t>
                      </a:r>
                      <a:r>
                        <a:rPr lang="de-CH" sz="1400" b="0" dirty="0" err="1">
                          <a:latin typeface="Arial" panose="020B0604020202020204" pitchFamily="34" charset="0"/>
                          <a:cs typeface="Arial" panose="020B0604020202020204" pitchFamily="34" charset="0"/>
                        </a:rPr>
                        <a:t>Dostoevskij</a:t>
                      </a:r>
                      <a:r>
                        <a:rPr lang="de-CH" sz="1400" b="0" dirty="0">
                          <a:latin typeface="Arial" panose="020B0604020202020204" pitchFamily="34" charset="0"/>
                          <a:cs typeface="Arial" panose="020B0604020202020204" pitchFamily="34" charset="0"/>
                        </a:rPr>
                        <a:t>: Werk, Epoche und Rezeption;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 Fr  10:15-11:45, </a:t>
                      </a:r>
                      <a:r>
                        <a:rPr kumimoji="0" lang="de-DE"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P104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 Goldt)</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VL Science-Fiction als Zivilisationspoetik, 2 SWS, Do 10:15-11:45, P15 (A. Gall)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Ü/VL Sprechakte und grammatische Struktur(en), 2 SWS, Mi., 14:15-15:45, 00-546 (B. Wiemer)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2657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Inhaltsplatzhalter 2"/>
          <p:cNvSpPr>
            <a:spLocks noGrp="1"/>
          </p:cNvSpPr>
          <p:nvPr>
            <p:ph idx="1"/>
          </p:nvPr>
        </p:nvSpPr>
        <p:spPr>
          <a:xfrm>
            <a:off x="1116013" y="1558925"/>
            <a:ext cx="7127875" cy="4678363"/>
          </a:xfrm>
        </p:spPr>
        <p:txBody>
          <a:bodyPr/>
          <a:lstStyle/>
          <a:p>
            <a:pPr marL="0" indent="0" eaLnBrk="1" hangingPunct="1">
              <a:buFont typeface="Arial" pitchFamily="34" charset="0"/>
              <a:buNone/>
              <a:defRPr/>
            </a:pPr>
            <a:r>
              <a:rPr lang="de-DE" sz="6000" dirty="0" err="1">
                <a:latin typeface="Arial" charset="0"/>
                <a:cs typeface="Arial" charset="0"/>
              </a:rPr>
              <a:t>Polonistik</a:t>
            </a:r>
            <a:r>
              <a:rPr lang="de-DE" sz="6000" dirty="0">
                <a:latin typeface="Arial" charset="0"/>
                <a:cs typeface="Arial" charset="0"/>
              </a:rPr>
              <a:t> / Polnisch</a:t>
            </a:r>
          </a:p>
          <a:p>
            <a:pPr eaLnBrk="1" hangingPunct="1">
              <a:buFont typeface="Arial" charset="0"/>
              <a:buChar char="•"/>
              <a:defRPr/>
            </a:pPr>
            <a:endParaRPr lang="de-DE" sz="6000" dirty="0">
              <a:latin typeface="Arial"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pPr eaLnBrk="1" hangingPunct="1"/>
            <a:r>
              <a:rPr lang="de-DE" sz="2400" dirty="0">
                <a:latin typeface="Arial" charset="0"/>
                <a:cs typeface="Arial" charset="0"/>
              </a:rPr>
              <a:t>Polonistik / Polnisch</a:t>
            </a:r>
          </a:p>
        </p:txBody>
      </p:sp>
      <p:sp>
        <p:nvSpPr>
          <p:cNvPr id="43011" name="Inhaltsplatzhalter 2"/>
          <p:cNvSpPr>
            <a:spLocks noGrp="1"/>
          </p:cNvSpPr>
          <p:nvPr>
            <p:ph idx="1"/>
          </p:nvPr>
        </p:nvSpPr>
        <p:spPr>
          <a:xfrm>
            <a:off x="1116013" y="1558925"/>
            <a:ext cx="7127875" cy="4678363"/>
          </a:xfrm>
        </p:spPr>
        <p:txBody>
          <a:bodyPr>
            <a:normAutofit lnSpcReduction="10000"/>
          </a:bodyPr>
          <a:lstStyle/>
          <a:p>
            <a:pPr eaLnBrk="1" hangingPunct="1">
              <a:buFont typeface="Arial" charset="0"/>
              <a:buChar char="•"/>
              <a:defRPr/>
            </a:pPr>
            <a:r>
              <a:rPr lang="de-DE" sz="2400" dirty="0">
                <a:latin typeface="Arial" charset="0"/>
                <a:cs typeface="Arial" charset="0"/>
              </a:rPr>
              <a:t>Intensivkurs für Anfänger/innen ohne Polnisch-Vorkenntnisse</a:t>
            </a:r>
          </a:p>
          <a:p>
            <a:pPr marL="0" indent="0" eaLnBrk="1" hangingPunct="1">
              <a:buFont typeface="Arial" pitchFamily="34" charset="0"/>
              <a:buNone/>
              <a:defRPr/>
            </a:pPr>
            <a:endParaRPr lang="de-DE" sz="1200" dirty="0">
              <a:latin typeface="Arial" charset="0"/>
              <a:cs typeface="Arial" charset="0"/>
            </a:endParaRPr>
          </a:p>
          <a:p>
            <a:pPr eaLnBrk="1" hangingPunct="1">
              <a:buFont typeface="Arial" charset="0"/>
              <a:buChar char="•"/>
              <a:defRPr/>
            </a:pPr>
            <a:r>
              <a:rPr lang="de-DE" sz="2400" dirty="0">
                <a:latin typeface="Arial" charset="0"/>
                <a:cs typeface="Arial" charset="0"/>
              </a:rPr>
              <a:t>dreiwöchiger Intensivkurs in Breslau und Warschau im Anschluss an Aufbaukurs II (zweimal im Jahr)</a:t>
            </a:r>
          </a:p>
          <a:p>
            <a:pPr eaLnBrk="1" hangingPunct="1">
              <a:buFont typeface="Arial" charset="0"/>
              <a:buChar char="•"/>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Universitätspartnerschaft  mit der Universität Warschau (Studienaufenthalte, ggf. Semesterstipendien)</a:t>
            </a:r>
          </a:p>
          <a:p>
            <a:pPr marL="0" indent="0" eaLnBrk="1" hangingPunct="1">
              <a:buFont typeface="Arial" pitchFamily="34" charset="0"/>
              <a:buNone/>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Erasmus</a:t>
            </a:r>
          </a:p>
        </p:txBody>
      </p:sp>
      <p:sp>
        <p:nvSpPr>
          <p:cNvPr id="47107" name="Textplatzhalter 6"/>
          <p:cNvSpPr>
            <a:spLocks noGrp="1"/>
          </p:cNvSpPr>
          <p:nvPr>
            <p:ph type="body" sz="quarter" idx="13"/>
          </p:nvPr>
        </p:nvSpPr>
        <p:spPr>
          <a:xfrm>
            <a:off x="457200" y="836613"/>
            <a:ext cx="8075613" cy="720725"/>
          </a:xfrm>
        </p:spPr>
        <p:txBody>
          <a:bodyPr/>
          <a:lstStyle/>
          <a:p>
            <a:pPr eaLnBrk="1" hangingPunct="1"/>
            <a:r>
              <a:rPr lang="de-DE" sz="3600">
                <a:solidFill>
                  <a:srgbClr val="0A0365"/>
                </a:solidFill>
                <a:latin typeface="Arial" charset="0"/>
                <a:cs typeface="Arial" charset="0"/>
              </a:rPr>
              <a:t>Sprache</a:t>
            </a:r>
            <a:endParaRPr lang="de-DE" sz="3200">
              <a:latin typeface="Arial" charset="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56363" name="Text Box 42"/>
          <p:cNvSpPr txBox="1">
            <a:spLocks noChangeArrowheads="1"/>
          </p:cNvSpPr>
          <p:nvPr/>
        </p:nvSpPr>
        <p:spPr bwMode="auto">
          <a:xfrm>
            <a:off x="365125" y="692150"/>
            <a:ext cx="8564563"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a:solidFill>
                  <a:srgbClr val="0A0365"/>
                </a:solidFill>
              </a:rPr>
              <a:t>Polonistik KF</a:t>
            </a:r>
            <a:br>
              <a:rPr lang="de-DE" sz="3000" dirty="0">
                <a:solidFill>
                  <a:srgbClr val="0A0365"/>
                </a:solidFill>
              </a:rPr>
            </a:br>
            <a:r>
              <a:rPr lang="de-DE" sz="3000" dirty="0">
                <a:solidFill>
                  <a:srgbClr val="0A0365"/>
                </a:solidFill>
              </a:rPr>
              <a:t>Erstes Studienjahr – Orientierungsphase </a:t>
            </a:r>
          </a:p>
        </p:txBody>
      </p:sp>
      <p:graphicFrame>
        <p:nvGraphicFramePr>
          <p:cNvPr id="5" name="Group 46"/>
          <p:cNvGraphicFramePr>
            <a:graphicFrameLocks noGrp="1"/>
          </p:cNvGraphicFramePr>
          <p:nvPr>
            <p:ph idx="4294967295"/>
            <p:extLst>
              <p:ext uri="{D42A27DB-BD31-4B8C-83A1-F6EECF244321}">
                <p14:modId xmlns:p14="http://schemas.microsoft.com/office/powerpoint/2010/main" val="1912687218"/>
              </p:ext>
            </p:extLst>
          </p:nvPr>
        </p:nvGraphicFramePr>
        <p:xfrm>
          <a:off x="179513" y="1844824"/>
          <a:ext cx="8750176" cy="4716513"/>
        </p:xfrm>
        <a:graphic>
          <a:graphicData uri="http://schemas.openxmlformats.org/drawingml/2006/table">
            <a:tbl>
              <a:tblPr/>
              <a:tblGrid>
                <a:gridCol w="1073878">
                  <a:extLst>
                    <a:ext uri="{9D8B030D-6E8A-4147-A177-3AD203B41FA5}">
                      <a16:colId xmlns:a16="http://schemas.microsoft.com/office/drawing/2014/main" val="20000"/>
                    </a:ext>
                  </a:extLst>
                </a:gridCol>
                <a:gridCol w="2199689">
                  <a:extLst>
                    <a:ext uri="{9D8B030D-6E8A-4147-A177-3AD203B41FA5}">
                      <a16:colId xmlns:a16="http://schemas.microsoft.com/office/drawing/2014/main" val="20001"/>
                    </a:ext>
                  </a:extLst>
                </a:gridCol>
                <a:gridCol w="3744332">
                  <a:extLst>
                    <a:ext uri="{9D8B030D-6E8A-4147-A177-3AD203B41FA5}">
                      <a16:colId xmlns:a16="http://schemas.microsoft.com/office/drawing/2014/main" val="20002"/>
                    </a:ext>
                  </a:extLst>
                </a:gridCol>
                <a:gridCol w="1732277">
                  <a:extLst>
                    <a:ext uri="{9D8B030D-6E8A-4147-A177-3AD203B41FA5}">
                      <a16:colId xmlns:a16="http://schemas.microsoft.com/office/drawing/2014/main" val="20004"/>
                    </a:ext>
                  </a:extLst>
                </a:gridCol>
              </a:tblGrid>
              <a:tr h="4723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Sprachpraxis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8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3. Grundmodul 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976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Sommer-semester 2023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rPr>
                        <a:t>- PS Einführung in die Literaturwissenschaft 2 SWS, 5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Übung Sprachwissenschaft </a:t>
                      </a:r>
                      <a:r>
                        <a:rPr kumimoji="0" lang="de-DE" sz="1400" b="0" i="1" u="none" strike="noStrike" cap="none" normalizeH="0" baseline="0" dirty="0">
                          <a:ln>
                            <a:noFill/>
                          </a:ln>
                          <a:solidFill>
                            <a:schemeClr val="tx1"/>
                          </a:solidFill>
                          <a:effectLst/>
                          <a:latin typeface="Arial" charset="0"/>
                        </a:rPr>
                        <a:t>ode</a:t>
                      </a:r>
                      <a:r>
                        <a:rPr kumimoji="0" lang="de-DE" sz="1400" b="0" i="0" u="none" strike="noStrike" cap="none" normalizeH="0" baseline="0" dirty="0">
                          <a:ln>
                            <a:noFill/>
                          </a:ln>
                          <a:solidFill>
                            <a:schemeClr val="tx1"/>
                          </a:solidFill>
                          <a:effectLst/>
                          <a:latin typeface="Arial" charset="0"/>
                        </a:rPr>
                        <a:t>r Vorlesung Literaturwissenschaft </a:t>
                      </a:r>
                      <a:r>
                        <a:rPr kumimoji="0" lang="de-DE" sz="1400" b="0" i="1" u="none" strike="noStrike" cap="none" normalizeH="0" baseline="0" dirty="0">
                          <a:ln>
                            <a:noFill/>
                          </a:ln>
                          <a:solidFill>
                            <a:schemeClr val="tx1"/>
                          </a:solidFill>
                          <a:effectLst/>
                          <a:latin typeface="Arial" charset="0"/>
                        </a:rPr>
                        <a:t>oder</a:t>
                      </a:r>
                      <a:r>
                        <a:rPr kumimoji="0" lang="de-DE" sz="1400" b="0" i="0" u="none" strike="noStrike" cap="none" normalizeH="0" baseline="0" dirty="0">
                          <a:ln>
                            <a:noFill/>
                          </a:ln>
                          <a:solidFill>
                            <a:schemeClr val="tx1"/>
                          </a:solidFill>
                          <a:effectLst/>
                          <a:latin typeface="Arial" charset="0"/>
                        </a:rPr>
                        <a:t> Vorlesung OEG;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2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613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Winter-semester 2023/24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c) Fortsetzungskurs I = Vertiefung; 2 SWS; 4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d) Fortsetzungskurs II = Schreibpraxis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3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Vorlesung Literaturwissenschaft oder Übung Sprachwissenschaft; 2 SWS, 2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8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751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a:ln>
                            <a:noFill/>
                          </a:ln>
                          <a:solidFill>
                            <a:schemeClr val="tx1"/>
                          </a:solidFill>
                          <a:effectLst/>
                          <a:latin typeface="Arial" charset="0"/>
                        </a:rPr>
                        <a:t>Modulprü-fung</a:t>
                      </a: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(60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Projektarbeit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994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48130" name="Text Box 45"/>
          <p:cNvSpPr txBox="1">
            <a:spLocks noChangeArrowheads="1"/>
          </p:cNvSpPr>
          <p:nvPr/>
        </p:nvSpPr>
        <p:spPr bwMode="auto">
          <a:xfrm>
            <a:off x="519113" y="636588"/>
            <a:ext cx="7653337" cy="519112"/>
          </a:xfrm>
          <a:prstGeom prst="rect">
            <a:avLst/>
          </a:prstGeom>
          <a:noFill/>
          <a:ln w="9525">
            <a:noFill/>
            <a:miter lim="800000"/>
            <a:headEnd/>
            <a:tailEnd/>
          </a:ln>
        </p:spPr>
        <p:txBody>
          <a:bodyPr>
            <a:spAutoFit/>
          </a:bodyPr>
          <a:lstStyle/>
          <a:p>
            <a:pPr defTabSz="914400"/>
            <a:r>
              <a:rPr lang="de-DE" sz="2800" dirty="0">
                <a:solidFill>
                  <a:srgbClr val="0A0365"/>
                </a:solidFill>
              </a:rPr>
              <a:t>Vorlesungsplan Polonistik KF; </a:t>
            </a:r>
            <a:r>
              <a:rPr lang="de-CH" sz="2800" dirty="0">
                <a:solidFill>
                  <a:srgbClr val="0A0365"/>
                </a:solidFill>
              </a:rPr>
              <a:t>SS 2023</a:t>
            </a:r>
            <a:endParaRPr lang="de-DE" sz="2800" dirty="0">
              <a:solidFill>
                <a:srgbClr val="0A0365"/>
              </a:solidFill>
            </a:endParaRPr>
          </a:p>
        </p:txBody>
      </p:sp>
      <p:graphicFrame>
        <p:nvGraphicFramePr>
          <p:cNvPr id="5" name="Group 41">
            <a:extLst>
              <a:ext uri="{FF2B5EF4-FFF2-40B4-BE49-F238E27FC236}">
                <a16:creationId xmlns:a16="http://schemas.microsoft.com/office/drawing/2014/main" id="{306FB035-4C3A-42F1-84D4-1F8CCD8B4F4E}"/>
              </a:ext>
            </a:extLst>
          </p:cNvPr>
          <p:cNvGraphicFramePr>
            <a:graphicFrameLocks/>
          </p:cNvGraphicFramePr>
          <p:nvPr>
            <p:extLst>
              <p:ext uri="{D42A27DB-BD31-4B8C-83A1-F6EECF244321}">
                <p14:modId xmlns:p14="http://schemas.microsoft.com/office/powerpoint/2010/main" val="3334423105"/>
              </p:ext>
            </p:extLst>
          </p:nvPr>
        </p:nvGraphicFramePr>
        <p:xfrm>
          <a:off x="354422" y="1387852"/>
          <a:ext cx="8178019" cy="4833559"/>
        </p:xfrm>
        <a:graphic>
          <a:graphicData uri="http://schemas.openxmlformats.org/drawingml/2006/table">
            <a:tbl>
              <a:tblPr/>
              <a:tblGrid>
                <a:gridCol w="1084941">
                  <a:extLst>
                    <a:ext uri="{9D8B030D-6E8A-4147-A177-3AD203B41FA5}">
                      <a16:colId xmlns:a16="http://schemas.microsoft.com/office/drawing/2014/main" val="20000"/>
                    </a:ext>
                  </a:extLst>
                </a:gridCol>
                <a:gridCol w="2031132">
                  <a:extLst>
                    <a:ext uri="{9D8B030D-6E8A-4147-A177-3AD203B41FA5}">
                      <a16:colId xmlns:a16="http://schemas.microsoft.com/office/drawing/2014/main" val="20001"/>
                    </a:ext>
                  </a:extLst>
                </a:gridCol>
                <a:gridCol w="3405761">
                  <a:extLst>
                    <a:ext uri="{9D8B030D-6E8A-4147-A177-3AD203B41FA5}">
                      <a16:colId xmlns:a16="http://schemas.microsoft.com/office/drawing/2014/main" val="20002"/>
                    </a:ext>
                  </a:extLst>
                </a:gridCol>
                <a:gridCol w="1656185">
                  <a:extLst>
                    <a:ext uri="{9D8B030D-6E8A-4147-A177-3AD203B41FA5}">
                      <a16:colId xmlns:a16="http://schemas.microsoft.com/office/drawing/2014/main" val="20004"/>
                    </a:ext>
                  </a:extLst>
                </a:gridCol>
              </a:tblGrid>
              <a:tr h="49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811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10-12, Fr. 10-12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12-14, Fr.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(C. Bartsch)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Einführung in die Literaturwissenschaft, 2 SWS, 5 LP, Mi 10-12, Polonicum (00-213) (F. Trau)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Wahl aus diesen Veranstaltungen: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VL </a:t>
                      </a:r>
                      <a:r>
                        <a:rPr lang="de-CH" sz="1400" b="0" dirty="0">
                          <a:latin typeface="Arial" panose="020B0604020202020204" pitchFamily="34" charset="0"/>
                          <a:cs typeface="Arial" panose="020B0604020202020204" pitchFamily="34" charset="0"/>
                        </a:rPr>
                        <a:t>Drei jugoslawische Staaten. Die Geschichte Jugoslawiens im 20. Jh., Do 10:15-11:45; 2 SWS, </a:t>
                      </a:r>
                      <a:r>
                        <a:rPr lang="de-CH" sz="1400" dirty="0">
                          <a:latin typeface="Arial" panose="020B0604020202020204" pitchFamily="34" charset="0"/>
                          <a:cs typeface="Arial" panose="020B0604020202020204" pitchFamily="34" charset="0"/>
                        </a:rPr>
                        <a:t>HS 21 (01-171) (Phys. </a:t>
                      </a:r>
                      <a:r>
                        <a:rPr lang="de-CH" sz="1400" dirty="0" err="1">
                          <a:latin typeface="Arial" panose="020B0604020202020204" pitchFamily="34" charset="0"/>
                          <a:cs typeface="Arial" panose="020B0604020202020204" pitchFamily="34" charset="0"/>
                        </a:rPr>
                        <a:t>Chem</a:t>
                      </a:r>
                      <a:r>
                        <a:rPr lang="de-CH" sz="1400" dirty="0">
                          <a:latin typeface="Arial" panose="020B0604020202020204" pitchFamily="34" charset="0"/>
                          <a:cs typeface="Arial" panose="020B0604020202020204" pitchFamily="34" charset="0"/>
                        </a:rPr>
                        <a:t>)</a:t>
                      </a: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400" b="0" i="0" u="none" strike="noStrike" cap="none" normalizeH="0" baseline="0" dirty="0">
                          <a:ln>
                            <a:noFill/>
                          </a:ln>
                          <a:solidFill>
                            <a:schemeClr val="tx1"/>
                          </a:solidFill>
                          <a:effectLst/>
                          <a:latin typeface="Arial" charset="0"/>
                          <a:cs typeface="Arial" charset="0"/>
                        </a:rPr>
                        <a:t>(A. Ilic)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VL Science-Fiction als Zivilisationspoetik, 2 SWS, Do 10:15-11:45, P15 (A. Gall)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400" b="0" i="0" u="none" strike="noStrike" cap="none" normalizeH="0" baseline="0" dirty="0">
                          <a:ln>
                            <a:noFill/>
                          </a:ln>
                          <a:solidFill>
                            <a:schemeClr val="tx1"/>
                          </a:solidFill>
                          <a:effectLst/>
                          <a:latin typeface="Arial" charset="0"/>
                          <a:cs typeface="Arial" charset="0"/>
                        </a:rPr>
                        <a:t>Ü/VL Sprechakte und grammatische Struktur(en), 2 SWS, Mi., 14:15-15:45, 00-546 (B. Wiemer)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 12-14, </a:t>
                      </a:r>
                    </a:p>
                    <a:p>
                      <a:pPr marL="0" marR="0" lvl="0" indent="0" algn="l" defTabSz="914400" rtl="0" eaLnBrk="1" fontAlgn="base" latinLnBrk="0" hangingPunct="1">
                        <a:lnSpc>
                          <a:spcPct val="100000"/>
                        </a:lnSpc>
                        <a:spcBef>
                          <a:spcPct val="0"/>
                        </a:spcBef>
                        <a:spcAft>
                          <a:spcPct val="0"/>
                        </a:spcAft>
                        <a:buClrTx/>
                        <a:buSzTx/>
                        <a:buFontTx/>
                        <a:buNone/>
                        <a:tabLst/>
                      </a:pPr>
                      <a:r>
                        <a:rPr lang="de-DE" sz="1400" dirty="0">
                          <a:solidFill>
                            <a:schemeClr val="tx2"/>
                          </a:solidFill>
                          <a:latin typeface="Arial" panose="020B0604020202020204" pitchFamily="34" charset="0"/>
                          <a:cs typeface="Arial" panose="020B0604020202020204" pitchFamily="34" charset="0"/>
                        </a:rPr>
                        <a:t>Polonicum </a:t>
                      </a:r>
                    </a:p>
                    <a:p>
                      <a:pPr marL="0" marR="0" lvl="0" indent="0" algn="l" defTabSz="914400" rtl="0" eaLnBrk="1" fontAlgn="base" latinLnBrk="0" hangingPunct="1">
                        <a:lnSpc>
                          <a:spcPct val="100000"/>
                        </a:lnSpc>
                        <a:spcBef>
                          <a:spcPct val="0"/>
                        </a:spcBef>
                        <a:spcAft>
                          <a:spcPct val="0"/>
                        </a:spcAft>
                        <a:buClrTx/>
                        <a:buSzTx/>
                        <a:buFontTx/>
                        <a:buNone/>
                        <a:tabLst/>
                      </a:pPr>
                      <a:r>
                        <a:rPr lang="de-DE" sz="1400" dirty="0">
                          <a:solidFill>
                            <a:schemeClr val="tx2"/>
                          </a:solidFill>
                          <a:latin typeface="Arial" panose="020B0604020202020204" pitchFamily="34" charset="0"/>
                          <a:cs typeface="Arial" panose="020B0604020202020204" pitchFamily="34" charset="0"/>
                        </a:rPr>
                        <a:t>(00-213)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Makarczyk</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-Schuster)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58411" name="Text Box 44"/>
          <p:cNvSpPr txBox="1">
            <a:spLocks noChangeArrowheads="1"/>
          </p:cNvSpPr>
          <p:nvPr/>
        </p:nvSpPr>
        <p:spPr bwMode="auto">
          <a:xfrm>
            <a:off x="365125" y="593725"/>
            <a:ext cx="8223250"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Polonistik</a:t>
            </a:r>
            <a:r>
              <a:rPr lang="de-DE" sz="3000" b="1" dirty="0">
                <a:solidFill>
                  <a:srgbClr val="0A0365"/>
                </a:solidFill>
              </a:rPr>
              <a:t> BF</a:t>
            </a:r>
            <a:br>
              <a:rPr lang="de-DE" sz="3000" dirty="0">
                <a:solidFill>
                  <a:srgbClr val="0A0365"/>
                </a:solidFill>
              </a:rPr>
            </a:br>
            <a:r>
              <a:rPr lang="de-DE" sz="3000" dirty="0">
                <a:solidFill>
                  <a:srgbClr val="0A0365"/>
                </a:solidFill>
              </a:rPr>
              <a:t>Erstes Studienjahr</a:t>
            </a:r>
          </a:p>
        </p:txBody>
      </p:sp>
      <p:graphicFrame>
        <p:nvGraphicFramePr>
          <p:cNvPr id="5" name="Group 48"/>
          <p:cNvGraphicFramePr>
            <a:graphicFrameLocks noGrp="1"/>
          </p:cNvGraphicFramePr>
          <p:nvPr>
            <p:ph idx="4294967295"/>
            <p:extLst>
              <p:ext uri="{D42A27DB-BD31-4B8C-83A1-F6EECF244321}">
                <p14:modId xmlns:p14="http://schemas.microsoft.com/office/powerpoint/2010/main" val="2946575097"/>
              </p:ext>
            </p:extLst>
          </p:nvPr>
        </p:nvGraphicFramePr>
        <p:xfrm>
          <a:off x="457199" y="1773238"/>
          <a:ext cx="8131175" cy="3842953"/>
        </p:xfrm>
        <a:graphic>
          <a:graphicData uri="http://schemas.openxmlformats.org/drawingml/2006/table">
            <a:tbl>
              <a:tblPr/>
              <a:tblGrid>
                <a:gridCol w="1244231">
                  <a:extLst>
                    <a:ext uri="{9D8B030D-6E8A-4147-A177-3AD203B41FA5}">
                      <a16:colId xmlns:a16="http://schemas.microsoft.com/office/drawing/2014/main" val="20000"/>
                    </a:ext>
                  </a:extLst>
                </a:gridCol>
                <a:gridCol w="2654546">
                  <a:extLst>
                    <a:ext uri="{9D8B030D-6E8A-4147-A177-3AD203B41FA5}">
                      <a16:colId xmlns:a16="http://schemas.microsoft.com/office/drawing/2014/main" val="20001"/>
                    </a:ext>
                  </a:extLst>
                </a:gridCol>
                <a:gridCol w="4232398">
                  <a:extLst>
                    <a:ext uri="{9D8B030D-6E8A-4147-A177-3AD203B41FA5}">
                      <a16:colId xmlns:a16="http://schemas.microsoft.com/office/drawing/2014/main" val="20002"/>
                    </a:ext>
                  </a:extLst>
                </a:gridCol>
              </a:tblGrid>
              <a:tr h="3582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Sprachpraxis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 in der Profilphase ab dem 3. Sem.)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99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028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charset="0"/>
                        </a:rPr>
                        <a:t>Sommer</a:t>
                      </a:r>
                      <a:r>
                        <a:rPr kumimoji="0" lang="pl-PL" sz="1400" b="0" i="0" u="none" strike="noStrike" cap="none" normalizeH="0" baseline="0" dirty="0">
                          <a:ln>
                            <a:noFill/>
                          </a:ln>
                          <a:solidFill>
                            <a:schemeClr val="tx1"/>
                          </a:solidFill>
                          <a:effectLst/>
                          <a:latin typeface="Arial" charset="0"/>
                        </a:rPr>
                        <a:t>-semester</a:t>
                      </a:r>
                      <a:r>
                        <a:rPr kumimoji="0" lang="de-DE" sz="1400" b="0" i="0" u="none" strike="noStrike" cap="none" normalizeH="0" baseline="0" dirty="0">
                          <a:ln>
                            <a:noFill/>
                          </a:ln>
                          <a:solidFill>
                            <a:schemeClr val="tx1"/>
                          </a:solidFill>
                          <a:effectLst/>
                          <a:latin typeface="Arial" charset="0"/>
                        </a:rPr>
                        <a:t> 2023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Proseminar Einführung in die Literaturwissenschaft; 2 SWS, 5 LP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1" u="none" strike="noStrike" cap="none" normalizeH="0" baseline="0" dirty="0">
                          <a:ln>
                            <a:noFill/>
                          </a:ln>
                          <a:solidFill>
                            <a:srgbClr val="FF0000"/>
                          </a:solidFill>
                          <a:effectLst/>
                          <a:latin typeface="Arial" charset="0"/>
                        </a:rPr>
                        <a:t>nur im Sommersemester</a:t>
                      </a: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263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charset="0"/>
                        </a:rPr>
                        <a:t>Winter</a:t>
                      </a:r>
                      <a:r>
                        <a:rPr kumimoji="0" lang="pl-PL" sz="1400" b="0" i="0" u="none" strike="noStrike" cap="none" normalizeH="0" baseline="0" dirty="0">
                          <a:ln>
                            <a:noFill/>
                          </a:ln>
                          <a:solidFill>
                            <a:schemeClr val="tx1"/>
                          </a:solidFill>
                          <a:effectLst/>
                          <a:latin typeface="Arial" charset="0"/>
                        </a:rPr>
                        <a:t>-semester</a:t>
                      </a:r>
                      <a:r>
                        <a:rPr kumimoji="0" lang="de-DE" sz="1400" b="0" i="0" u="none" strike="noStrike" cap="none" normalizeH="0" baseline="0" dirty="0">
                          <a:ln>
                            <a:noFill/>
                          </a:ln>
                          <a:solidFill>
                            <a:schemeClr val="tx1"/>
                          </a:solidFill>
                          <a:effectLst/>
                          <a:latin typeface="Arial" charset="0"/>
                        </a:rPr>
                        <a:t> 2023/24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c) Fortsetzungskurs I = Vertiefung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2 SWS; 4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FF0000"/>
                          </a:solidFill>
                          <a:effectLst/>
                          <a:latin typeface="Arial" charset="0"/>
                        </a:rPr>
                        <a:t>nur im Wintersemester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593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Modul-</a:t>
                      </a:r>
                      <a:r>
                        <a:rPr kumimoji="0" lang="de-DE" sz="1400" b="0" i="0" u="none" strike="noStrike" cap="none" normalizeH="0" baseline="0" dirty="0" err="1">
                          <a:ln>
                            <a:noFill/>
                          </a:ln>
                          <a:solidFill>
                            <a:schemeClr val="tx1"/>
                          </a:solidFill>
                          <a:effectLst/>
                          <a:latin typeface="Arial" charset="0"/>
                        </a:rPr>
                        <a:t>prüfung</a:t>
                      </a: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(60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417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Einstufungstests für Studierende mit RUSSISCH-Kenntnissen:</a:t>
            </a:r>
          </a:p>
          <a:p>
            <a:pPr marL="0" indent="0">
              <a:buNone/>
            </a:pPr>
            <a:endParaRPr lang="de-DE" sz="1800" b="1" u="sng" dirty="0">
              <a:highlight>
                <a:srgbClr val="FFFF00"/>
              </a:highlight>
            </a:endParaRPr>
          </a:p>
          <a:p>
            <a:pPr marL="0" lvl="0" indent="0">
              <a:buNone/>
            </a:pPr>
            <a:r>
              <a:rPr lang="de-DE" sz="3200" dirty="0"/>
              <a:t>Den Einstufungstest für Russisch führt Herr Dr. Rybakov am Mittwoch, 12.04.2023, 14-15:30 Uhr,    P 6 (Philosophicum). </a:t>
            </a:r>
          </a:p>
          <a:p>
            <a:pPr marL="0" lvl="0" indent="0">
              <a:buNone/>
            </a:pPr>
            <a:r>
              <a:rPr lang="de-DE" sz="3200" dirty="0"/>
              <a:t>Bitte melden Sie sich vorher per E-Mail an: </a:t>
            </a:r>
            <a:r>
              <a:rPr lang="de-DE" sz="3200" b="1" dirty="0">
                <a:hlinkClick r:id="rId2"/>
              </a:rPr>
              <a:t>rybakov@uni-mainz.de</a:t>
            </a:r>
            <a:r>
              <a:rPr lang="de-DE" sz="3200" dirty="0"/>
              <a:t>.</a:t>
            </a:r>
          </a:p>
          <a:p>
            <a:pPr marL="0" lvl="0" indent="0">
              <a:buNone/>
            </a:pPr>
            <a:endParaRPr lang="de-DE" sz="2800"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2023</a:t>
            </a:r>
            <a:endParaRPr lang="de-DE" sz="2400" dirty="0">
              <a:solidFill>
                <a:srgbClr val="FFFFFF"/>
              </a:solidFill>
              <a:latin typeface="Arial" charset="0"/>
              <a:cs typeface="Arial" charset="0"/>
            </a:endParaRPr>
          </a:p>
        </p:txBody>
      </p:sp>
      <p:sp>
        <p:nvSpPr>
          <p:cNvPr id="50214" name="Text Box 83"/>
          <p:cNvSpPr txBox="1">
            <a:spLocks noChangeArrowheads="1"/>
          </p:cNvSpPr>
          <p:nvPr/>
        </p:nvSpPr>
        <p:spPr bwMode="auto">
          <a:xfrm>
            <a:off x="365125" y="857250"/>
            <a:ext cx="8094663" cy="554038"/>
          </a:xfrm>
          <a:prstGeom prst="rect">
            <a:avLst/>
          </a:prstGeom>
          <a:noFill/>
          <a:ln w="9525">
            <a:noFill/>
            <a:miter lim="800000"/>
            <a:headEnd/>
            <a:tailEnd/>
          </a:ln>
        </p:spPr>
        <p:txBody>
          <a:bodyPr>
            <a:spAutoFit/>
          </a:bodyPr>
          <a:lstStyle/>
          <a:p>
            <a:pPr defTabSz="914400"/>
            <a:r>
              <a:rPr lang="de-DE" sz="3000" dirty="0">
                <a:solidFill>
                  <a:srgbClr val="0A0365"/>
                </a:solidFill>
              </a:rPr>
              <a:t>Vorlesungsplan Polonistik BF; </a:t>
            </a:r>
            <a:r>
              <a:rPr lang="de-CH" sz="3000" dirty="0">
                <a:solidFill>
                  <a:srgbClr val="0A0365"/>
                </a:solidFill>
              </a:rPr>
              <a:t>SS 2023</a:t>
            </a:r>
            <a:endParaRPr lang="de-DE" sz="3000" dirty="0">
              <a:solidFill>
                <a:srgbClr val="0A0365"/>
              </a:solidFill>
            </a:endParaRPr>
          </a:p>
        </p:txBody>
      </p:sp>
      <p:graphicFrame>
        <p:nvGraphicFramePr>
          <p:cNvPr id="6" name="Group 41">
            <a:extLst>
              <a:ext uri="{FF2B5EF4-FFF2-40B4-BE49-F238E27FC236}">
                <a16:creationId xmlns:a16="http://schemas.microsoft.com/office/drawing/2014/main" id="{7052CFA3-7730-42CC-9165-8F2AA82A100B}"/>
              </a:ext>
            </a:extLst>
          </p:cNvPr>
          <p:cNvGraphicFramePr>
            <a:graphicFrameLocks/>
          </p:cNvGraphicFramePr>
          <p:nvPr>
            <p:extLst>
              <p:ext uri="{D42A27DB-BD31-4B8C-83A1-F6EECF244321}">
                <p14:modId xmlns:p14="http://schemas.microsoft.com/office/powerpoint/2010/main" val="1167942725"/>
              </p:ext>
            </p:extLst>
          </p:nvPr>
        </p:nvGraphicFramePr>
        <p:xfrm>
          <a:off x="347986" y="1599071"/>
          <a:ext cx="8581701" cy="4044506"/>
        </p:xfrm>
        <a:graphic>
          <a:graphicData uri="http://schemas.openxmlformats.org/drawingml/2006/table">
            <a:tbl>
              <a:tblPr/>
              <a:tblGrid>
                <a:gridCol w="1415741">
                  <a:extLst>
                    <a:ext uri="{9D8B030D-6E8A-4147-A177-3AD203B41FA5}">
                      <a16:colId xmlns:a16="http://schemas.microsoft.com/office/drawing/2014/main" val="20000"/>
                    </a:ext>
                  </a:extLst>
                </a:gridCol>
                <a:gridCol w="2650424">
                  <a:extLst>
                    <a:ext uri="{9D8B030D-6E8A-4147-A177-3AD203B41FA5}">
                      <a16:colId xmlns:a16="http://schemas.microsoft.com/office/drawing/2014/main" val="20001"/>
                    </a:ext>
                  </a:extLst>
                </a:gridCol>
                <a:gridCol w="4515536">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45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3142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10-12, Fr. 10-12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12-14, Fr.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(C. Bartsch)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Einführung in die Literaturwissenschaft,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5 LP, Mi 10-12, Polonicum (00-213)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 Trau)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2023</a:t>
            </a:r>
            <a:endParaRPr lang="de-DE" dirty="0"/>
          </a:p>
        </p:txBody>
      </p:sp>
      <p:sp>
        <p:nvSpPr>
          <p:cNvPr id="14" name="Untertitel 13"/>
          <p:cNvSpPr>
            <a:spLocks noGrp="1"/>
          </p:cNvSpPr>
          <p:nvPr>
            <p:ph type="subTitle" idx="1"/>
          </p:nvPr>
        </p:nvSpPr>
        <p:spPr>
          <a:xfrm>
            <a:off x="857224" y="1916832"/>
            <a:ext cx="7600976" cy="2770922"/>
          </a:xfrm>
        </p:spPr>
        <p:txBody>
          <a:bodyPr/>
          <a:lstStyle/>
          <a:p>
            <a:pPr algn="ctr"/>
            <a:r>
              <a:rPr lang="de-DE" sz="4000" dirty="0"/>
              <a:t>B.A. Slavistik/Osteuropastudien </a:t>
            </a:r>
          </a:p>
          <a:p>
            <a:pPr algn="ctr"/>
            <a:r>
              <a:rPr lang="de-DE" sz="4000" dirty="0" err="1"/>
              <a:t>B.Ed</a:t>
            </a:r>
            <a:r>
              <a:rPr lang="de-DE" sz="4000" dirty="0"/>
              <a:t>. Russisch – </a:t>
            </a:r>
          </a:p>
          <a:p>
            <a:pPr algn="ctr"/>
            <a:r>
              <a:rPr lang="de-DE" sz="4000" dirty="0"/>
              <a:t>Aufbau des Studiums und </a:t>
            </a:r>
          </a:p>
          <a:p>
            <a:pPr algn="ctr"/>
            <a:r>
              <a:rPr lang="de-DE" sz="4000" dirty="0"/>
              <a:t>Studienoptionen</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11.04.2023</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2023</a:t>
            </a:r>
          </a:p>
        </p:txBody>
      </p:sp>
      <p:sp>
        <p:nvSpPr>
          <p:cNvPr id="3" name="Inhaltsplatzhalter 2"/>
          <p:cNvSpPr>
            <a:spLocks noGrp="1"/>
          </p:cNvSpPr>
          <p:nvPr>
            <p:ph idx="1"/>
          </p:nvPr>
        </p:nvSpPr>
        <p:spPr>
          <a:xfrm>
            <a:off x="251520" y="1773238"/>
            <a:ext cx="8892479" cy="4104034"/>
          </a:xfrm>
        </p:spPr>
        <p:txBody>
          <a:bodyPr rtlCol="0">
            <a:normAutofit fontScale="62500" lnSpcReduction="20000"/>
          </a:bodyPr>
          <a:lstStyle/>
          <a:p>
            <a:pPr eaLnBrk="1" fontAlgn="auto" hangingPunct="1">
              <a:spcAft>
                <a:spcPts val="0"/>
              </a:spcAft>
              <a:defRPr/>
            </a:pPr>
            <a:r>
              <a:rPr lang="de-DE" sz="3100" b="1" dirty="0">
                <a:latin typeface="Arial" pitchFamily="34" charset="0"/>
                <a:cs typeface="Arial" pitchFamily="34" charset="0"/>
              </a:rPr>
              <a:t>Kernfach</a:t>
            </a: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None/>
              <a:defRPr/>
            </a:pPr>
            <a:endParaRPr lang="de-DE" sz="1300" dirty="0">
              <a:latin typeface="Arial" pitchFamily="34" charset="0"/>
              <a:cs typeface="Arial" pitchFamily="34" charset="0"/>
            </a:endParaRPr>
          </a:p>
          <a:p>
            <a:pPr eaLnBrk="1" fontAlgn="auto" hangingPunct="1">
              <a:spcAft>
                <a:spcPts val="0"/>
              </a:spcAft>
              <a:defRPr/>
            </a:pPr>
            <a:r>
              <a:rPr lang="de-DE" sz="3000" b="1" dirty="0" err="1">
                <a:latin typeface="Arial" pitchFamily="34" charset="0"/>
                <a:cs typeface="Arial" pitchFamily="34" charset="0"/>
              </a:rPr>
              <a:t>Beifach</a:t>
            </a:r>
            <a:endParaRPr lang="de-DE" sz="3000" b="1" dirty="0">
              <a:latin typeface="Arial" pitchFamily="34" charset="0"/>
              <a:cs typeface="Arial" pitchFamily="34" charset="0"/>
            </a:endParaRP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Char char="–"/>
              <a:defRPr/>
            </a:pPr>
            <a:endParaRPr lang="de-DE" sz="3000" dirty="0">
              <a:latin typeface="Arial" pitchFamily="34" charset="0"/>
              <a:cs typeface="Arial" pitchFamily="34" charset="0"/>
            </a:endParaRPr>
          </a:p>
          <a:p>
            <a:pPr eaLnBrk="1" fontAlgn="auto" hangingPunct="1">
              <a:spcAft>
                <a:spcPts val="0"/>
              </a:spcAft>
              <a:buFont typeface="Arial" pitchFamily="34" charset="0"/>
              <a:buNone/>
              <a:defRPr/>
            </a:pPr>
            <a:endParaRPr lang="de-DE" sz="1300" dirty="0">
              <a:latin typeface="Arial" pitchFamily="34" charset="0"/>
              <a:cs typeface="Arial" pitchFamily="34" charset="0"/>
            </a:endParaRPr>
          </a:p>
          <a:p>
            <a:pPr eaLnBrk="1" fontAlgn="auto" hangingPunct="1">
              <a:spcAft>
                <a:spcPts val="0"/>
              </a:spcAft>
              <a:defRPr/>
            </a:pPr>
            <a:r>
              <a:rPr lang="de-DE" sz="3000" dirty="0">
                <a:latin typeface="Arial" pitchFamily="34" charset="0"/>
                <a:cs typeface="Arial" pitchFamily="34" charset="0"/>
              </a:rPr>
              <a:t>Das Studium gliedert sich in eine „Orientierungsphase“ (1.-2. Sem.) und eine „Profilphase“ (3.-6. Sem.).</a:t>
            </a:r>
          </a:p>
          <a:p>
            <a:pPr eaLnBrk="1" fontAlgn="auto" hangingPunct="1">
              <a:spcAft>
                <a:spcPts val="0"/>
              </a:spcAft>
              <a:buNone/>
              <a:defRPr/>
            </a:pPr>
            <a:endParaRPr lang="de-DE" sz="3000" dirty="0">
              <a:latin typeface="Arial" pitchFamily="34" charset="0"/>
              <a:cs typeface="Arial" pitchFamily="34" charset="0"/>
            </a:endParaRPr>
          </a:p>
          <a:p>
            <a:pPr eaLnBrk="1" fontAlgn="auto" hangingPunct="1">
              <a:spcAft>
                <a:spcPts val="0"/>
              </a:spcAft>
              <a:defRPr/>
            </a:pPr>
            <a:r>
              <a:rPr lang="de-DE" sz="3000" dirty="0" err="1">
                <a:latin typeface="Arial" pitchFamily="34" charset="0"/>
                <a:cs typeface="Arial" pitchFamily="34" charset="0"/>
              </a:rPr>
              <a:t>Slavistik</a:t>
            </a:r>
            <a:r>
              <a:rPr lang="de-DE" sz="3000" dirty="0">
                <a:latin typeface="Arial" pitchFamily="34" charset="0"/>
                <a:cs typeface="Arial" pitchFamily="34" charset="0"/>
              </a:rPr>
              <a:t> ist im B.A. mit allen anderen Fächern im Zwei-Fächer-Bachelorstudiengang kombinierbar.</a:t>
            </a:r>
          </a:p>
          <a:p>
            <a:pPr eaLnBrk="1" fontAlgn="auto" hangingPunct="1">
              <a:spcAft>
                <a:spcPts val="0"/>
              </a:spcAft>
              <a:defRPr/>
            </a:pPr>
            <a:endParaRPr lang="de-DE" dirty="0"/>
          </a:p>
        </p:txBody>
      </p:sp>
      <p:sp>
        <p:nvSpPr>
          <p:cNvPr id="19459" name="Textplatzhalter 6"/>
          <p:cNvSpPr>
            <a:spLocks noGrp="1"/>
          </p:cNvSpPr>
          <p:nvPr>
            <p:ph type="body" sz="quarter" idx="13"/>
          </p:nvPr>
        </p:nvSpPr>
        <p:spPr>
          <a:xfrm>
            <a:off x="457200" y="857250"/>
            <a:ext cx="7787208" cy="771525"/>
          </a:xfrm>
        </p:spPr>
        <p:txBody>
          <a:bodyPr/>
          <a:lstStyle/>
          <a:p>
            <a:pPr eaLnBrk="1" hangingPunct="1"/>
            <a:r>
              <a:rPr lang="de-DE" sz="3600" dirty="0">
                <a:solidFill>
                  <a:srgbClr val="0A0365"/>
                </a:solidFill>
                <a:latin typeface="Arial" charset="0"/>
                <a:cs typeface="Arial" charset="0"/>
              </a:rPr>
              <a:t>B.A. Slavistik/Osteuropastudien</a:t>
            </a:r>
            <a:endParaRPr lang="de-DE" sz="3600" dirty="0">
              <a:latin typeface="Arial" charset="0"/>
              <a:cs typeface="Arial" charset="0"/>
            </a:endParaRPr>
          </a:p>
          <a:p>
            <a:pPr eaLnBrk="1" hangingPunct="1"/>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9A4A7-69FE-4744-87A6-23201FC56F54}"/>
              </a:ext>
            </a:extLst>
          </p:cNvPr>
          <p:cNvSpPr>
            <a:spLocks noGrp="1"/>
          </p:cNvSpPr>
          <p:nvPr>
            <p:ph type="title"/>
          </p:nvPr>
        </p:nvSpPr>
        <p:spPr/>
        <p:txBody>
          <a:bodyPr/>
          <a:lstStyle/>
          <a:p>
            <a:r>
              <a:rPr lang="de-DE" sz="2400" dirty="0">
                <a:latin typeface="Arial" charset="0"/>
                <a:cs typeface="Arial" charset="0"/>
              </a:rPr>
              <a:t>Einführungsveranstaltung Sommersemester 2023</a:t>
            </a:r>
            <a:endParaRPr lang="de-CH" sz="2400" dirty="0"/>
          </a:p>
        </p:txBody>
      </p:sp>
      <p:sp>
        <p:nvSpPr>
          <p:cNvPr id="3" name="Inhaltsplatzhalter 2">
            <a:extLst>
              <a:ext uri="{FF2B5EF4-FFF2-40B4-BE49-F238E27FC236}">
                <a16:creationId xmlns:a16="http://schemas.microsoft.com/office/drawing/2014/main" id="{63E2A10E-337C-4B93-84B9-78325C428392}"/>
              </a:ext>
            </a:extLst>
          </p:cNvPr>
          <p:cNvSpPr>
            <a:spLocks noGrp="1"/>
          </p:cNvSpPr>
          <p:nvPr>
            <p:ph idx="1"/>
          </p:nvPr>
        </p:nvSpPr>
        <p:spPr>
          <a:xfrm>
            <a:off x="358959" y="1988840"/>
            <a:ext cx="8472488" cy="4248472"/>
          </a:xfrm>
        </p:spPr>
        <p:txBody>
          <a:bodyPr>
            <a:normAutofit/>
          </a:bodyPr>
          <a:lstStyle/>
          <a:p>
            <a:r>
              <a:rPr lang="de-CH" sz="2400" dirty="0">
                <a:latin typeface="Arial" panose="020B0604020202020204" pitchFamily="34" charset="0"/>
                <a:cs typeface="Arial" panose="020B0604020202020204" pitchFamily="34" charset="0"/>
              </a:rPr>
              <a:t>Allgemeine Orientierungsphase (1.-2. Studiensemester)</a:t>
            </a:r>
          </a:p>
          <a:p>
            <a:r>
              <a:rPr lang="de-CH" sz="2400" dirty="0">
                <a:latin typeface="Arial" panose="020B0604020202020204" pitchFamily="34" charset="0"/>
                <a:cs typeface="Arial" panose="020B0604020202020204" pitchFamily="34" charset="0"/>
              </a:rPr>
              <a:t>Wahl eines Profils (3.-6. Studiensemester):</a:t>
            </a:r>
          </a:p>
          <a:p>
            <a:pPr lvl="1"/>
            <a:r>
              <a:rPr lang="de-CH" sz="2400" b="1" dirty="0">
                <a:latin typeface="Arial" panose="020B0604020202020204" pitchFamily="34" charset="0"/>
                <a:cs typeface="Arial" panose="020B0604020202020204" pitchFamily="34" charset="0"/>
              </a:rPr>
              <a:t>Profil a) Philologie</a:t>
            </a:r>
            <a:r>
              <a:rPr lang="de-CH" sz="2400" dirty="0">
                <a:latin typeface="Arial" panose="020B0604020202020204" pitchFamily="34" charset="0"/>
                <a:cs typeface="Arial" panose="020B0604020202020204" pitchFamily="34" charset="0"/>
              </a:rPr>
              <a:t> (Sprach- und Literaturwissenschaft)</a:t>
            </a:r>
          </a:p>
          <a:p>
            <a:pPr lvl="1"/>
            <a:r>
              <a:rPr lang="de-CH" sz="2400" b="1" dirty="0">
                <a:latin typeface="Arial" panose="020B0604020202020204" pitchFamily="34" charset="0"/>
                <a:cs typeface="Arial" panose="020B0604020202020204" pitchFamily="34" charset="0"/>
              </a:rPr>
              <a:t>Profil b) Literatur und Geschichte</a:t>
            </a:r>
            <a:r>
              <a:rPr lang="de-CH" sz="2400" dirty="0">
                <a:latin typeface="Arial" panose="020B0604020202020204" pitchFamily="34" charset="0"/>
                <a:cs typeface="Arial" panose="020B0604020202020204" pitchFamily="34" charset="0"/>
              </a:rPr>
              <a:t> (Literaturwissenschaft und Osteuropäische Geschichte)</a:t>
            </a:r>
          </a:p>
          <a:p>
            <a:pPr lvl="1"/>
            <a:r>
              <a:rPr lang="de-CH" sz="2400" b="1" dirty="0">
                <a:latin typeface="Arial" panose="020B0604020202020204" pitchFamily="34" charset="0"/>
                <a:cs typeface="Arial" panose="020B0604020202020204" pitchFamily="34" charset="0"/>
              </a:rPr>
              <a:t>Profil c) Sprachwissenschaft </a:t>
            </a:r>
            <a:r>
              <a:rPr lang="de-CH" sz="2400" dirty="0">
                <a:latin typeface="Arial" panose="020B0604020202020204" pitchFamily="34" charset="0"/>
                <a:cs typeface="Arial" panose="020B0604020202020204" pitchFamily="34" charset="0"/>
              </a:rPr>
              <a:t>(Sprachwissenschaft und Wahlbereiche)</a:t>
            </a:r>
          </a:p>
        </p:txBody>
      </p:sp>
      <p:sp>
        <p:nvSpPr>
          <p:cNvPr id="4" name="Textplatzhalter 3">
            <a:extLst>
              <a:ext uri="{FF2B5EF4-FFF2-40B4-BE49-F238E27FC236}">
                <a16:creationId xmlns:a16="http://schemas.microsoft.com/office/drawing/2014/main" id="{41BE8611-7B14-4DAE-9B5C-FD55F203EE13}"/>
              </a:ext>
            </a:extLst>
          </p:cNvPr>
          <p:cNvSpPr>
            <a:spLocks noGrp="1"/>
          </p:cNvSpPr>
          <p:nvPr>
            <p:ph type="body" sz="quarter" idx="13"/>
          </p:nvPr>
        </p:nvSpPr>
        <p:spPr>
          <a:xfrm>
            <a:off x="35496" y="752722"/>
            <a:ext cx="9108503" cy="1035874"/>
          </a:xfrm>
        </p:spPr>
        <p:txBody>
          <a:bodyPr/>
          <a:lstStyle/>
          <a:p>
            <a:pPr algn="ctr"/>
            <a:r>
              <a:rPr lang="de-CH" sz="2800" dirty="0">
                <a:latin typeface="Arial" panose="020B0604020202020204" pitchFamily="34" charset="0"/>
                <a:cs typeface="Arial" panose="020B0604020202020204" pitchFamily="34" charset="0"/>
              </a:rPr>
              <a:t>B.A., M.A. </a:t>
            </a:r>
            <a:r>
              <a:rPr lang="de-CH" sz="2800" dirty="0" err="1">
                <a:latin typeface="Arial" panose="020B0604020202020204" pitchFamily="34" charset="0"/>
                <a:cs typeface="Arial" panose="020B0604020202020204" pitchFamily="34" charset="0"/>
              </a:rPr>
              <a:t>Slavistik</a:t>
            </a:r>
            <a:r>
              <a:rPr lang="de-CH" sz="2800" dirty="0">
                <a:latin typeface="Arial" panose="020B0604020202020204" pitchFamily="34" charset="0"/>
                <a:cs typeface="Arial" panose="020B0604020202020204" pitchFamily="34" charset="0"/>
              </a:rPr>
              <a:t>/Osteuropastudien mit drei Profilen (Wahl nach dem 2. Semester)</a:t>
            </a:r>
          </a:p>
        </p:txBody>
      </p:sp>
      <p:sp>
        <p:nvSpPr>
          <p:cNvPr id="6" name="Datumsplatzhalter 5">
            <a:extLst>
              <a:ext uri="{FF2B5EF4-FFF2-40B4-BE49-F238E27FC236}">
                <a16:creationId xmlns:a16="http://schemas.microsoft.com/office/drawing/2014/main" id="{63E0A39A-6562-4413-8638-0127D9C4060E}"/>
              </a:ext>
            </a:extLst>
          </p:cNvPr>
          <p:cNvSpPr>
            <a:spLocks noGrp="1"/>
          </p:cNvSpPr>
          <p:nvPr>
            <p:ph type="dt" sz="half" idx="15"/>
          </p:nvPr>
        </p:nvSpPr>
        <p:spPr/>
        <p:txBody>
          <a:bodyPr/>
          <a:lstStyle/>
          <a:p>
            <a:pPr>
              <a:defRPr/>
            </a:pPr>
            <a:fld id="{F29815B5-1A43-43CE-8D9E-4F9495BDA564}" type="datetime1">
              <a:rPr lang="de-DE" smtClean="0"/>
              <a:pPr>
                <a:defRPr/>
              </a:pPr>
              <a:t>11.04.2023</a:t>
            </a:fld>
            <a:endParaRPr lang="de-DE"/>
          </a:p>
        </p:txBody>
      </p:sp>
      <p:sp>
        <p:nvSpPr>
          <p:cNvPr id="7" name="Fußzeilenplatzhalter 6">
            <a:extLst>
              <a:ext uri="{FF2B5EF4-FFF2-40B4-BE49-F238E27FC236}">
                <a16:creationId xmlns:a16="http://schemas.microsoft.com/office/drawing/2014/main" id="{EBC2FF8C-8868-4C6C-9844-35DCF0F3C8A7}"/>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13BB63BA-8B0D-41B1-A04C-771BF6594B3A}"/>
              </a:ext>
            </a:extLst>
          </p:cNvPr>
          <p:cNvSpPr>
            <a:spLocks noGrp="1"/>
          </p:cNvSpPr>
          <p:nvPr>
            <p:ph type="sldNum" sz="quarter" idx="17"/>
          </p:nvPr>
        </p:nvSpPr>
        <p:spPr/>
        <p:txBody>
          <a:bodyPr/>
          <a:lstStyle/>
          <a:p>
            <a:pPr>
              <a:defRPr/>
            </a:pPr>
            <a:fld id="{98F5D831-DAA5-4A74-A36E-BF5F2DCA62DA}" type="slidenum">
              <a:rPr lang="de-DE" smtClean="0"/>
              <a:pPr>
                <a:defRPr/>
              </a:pPr>
              <a:t>8</a:t>
            </a:fld>
            <a:endParaRPr lang="de-DE"/>
          </a:p>
        </p:txBody>
      </p:sp>
    </p:spTree>
    <p:extLst>
      <p:ext uri="{BB962C8B-B14F-4D97-AF65-F5344CB8AC3E}">
        <p14:creationId xmlns:p14="http://schemas.microsoft.com/office/powerpoint/2010/main" val="36216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4FAE6-7475-441E-B64D-A9431BF30726}"/>
              </a:ext>
            </a:extLst>
          </p:cNvPr>
          <p:cNvSpPr>
            <a:spLocks noGrp="1"/>
          </p:cNvSpPr>
          <p:nvPr>
            <p:ph type="title"/>
          </p:nvPr>
        </p:nvSpPr>
        <p:spPr/>
        <p:txBody>
          <a:bodyPr/>
          <a:lstStyle/>
          <a:p>
            <a:pPr algn="ctr"/>
            <a:r>
              <a:rPr lang="de-CH" sz="2400" dirty="0">
                <a:latin typeface="Arial" panose="020B0604020202020204" pitchFamily="34" charset="0"/>
                <a:cs typeface="Arial" panose="020B0604020202020204" pitchFamily="34" charset="0"/>
              </a:rPr>
              <a:t>NEU seit WS 2019/20: Profile (B.A., M.A.)</a:t>
            </a:r>
          </a:p>
        </p:txBody>
      </p:sp>
      <p:sp>
        <p:nvSpPr>
          <p:cNvPr id="6" name="Datumsplatzhalter 5">
            <a:extLst>
              <a:ext uri="{FF2B5EF4-FFF2-40B4-BE49-F238E27FC236}">
                <a16:creationId xmlns:a16="http://schemas.microsoft.com/office/drawing/2014/main" id="{0B8705FD-59AA-4BC9-9B57-7A187D71B736}"/>
              </a:ext>
            </a:extLst>
          </p:cNvPr>
          <p:cNvSpPr>
            <a:spLocks noGrp="1"/>
          </p:cNvSpPr>
          <p:nvPr>
            <p:ph type="dt" sz="half" idx="15"/>
          </p:nvPr>
        </p:nvSpPr>
        <p:spPr/>
        <p:txBody>
          <a:bodyPr/>
          <a:lstStyle/>
          <a:p>
            <a:pPr>
              <a:defRPr/>
            </a:pPr>
            <a:fld id="{F29815B5-1A43-43CE-8D9E-4F9495BDA564}" type="datetime1">
              <a:rPr lang="de-DE" smtClean="0"/>
              <a:pPr>
                <a:defRPr/>
              </a:pPr>
              <a:t>11.04.2023</a:t>
            </a:fld>
            <a:endParaRPr lang="de-DE"/>
          </a:p>
        </p:txBody>
      </p:sp>
      <p:sp>
        <p:nvSpPr>
          <p:cNvPr id="7" name="Fußzeilenplatzhalter 6">
            <a:extLst>
              <a:ext uri="{FF2B5EF4-FFF2-40B4-BE49-F238E27FC236}">
                <a16:creationId xmlns:a16="http://schemas.microsoft.com/office/drawing/2014/main" id="{2A7A7929-CE24-40CD-8AF9-A0E1F29F645F}"/>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931DFA9D-3001-4533-88EB-79A1491C18E7}"/>
              </a:ext>
            </a:extLst>
          </p:cNvPr>
          <p:cNvSpPr>
            <a:spLocks noGrp="1"/>
          </p:cNvSpPr>
          <p:nvPr>
            <p:ph type="sldNum" sz="quarter" idx="17"/>
          </p:nvPr>
        </p:nvSpPr>
        <p:spPr/>
        <p:txBody>
          <a:bodyPr/>
          <a:lstStyle/>
          <a:p>
            <a:pPr>
              <a:defRPr/>
            </a:pPr>
            <a:fld id="{98F5D831-DAA5-4A74-A36E-BF5F2DCA62DA}" type="slidenum">
              <a:rPr lang="de-DE" smtClean="0"/>
              <a:pPr>
                <a:defRPr/>
              </a:pPr>
              <a:t>9</a:t>
            </a:fld>
            <a:endParaRPr lang="de-DE"/>
          </a:p>
        </p:txBody>
      </p:sp>
      <p:graphicFrame>
        <p:nvGraphicFramePr>
          <p:cNvPr id="9" name="Objekt 8">
            <a:extLst>
              <a:ext uri="{FF2B5EF4-FFF2-40B4-BE49-F238E27FC236}">
                <a16:creationId xmlns:a16="http://schemas.microsoft.com/office/drawing/2014/main" id="{3DE5189C-08F9-4A2B-8B55-E64134E65232}"/>
              </a:ext>
            </a:extLst>
          </p:cNvPr>
          <p:cNvGraphicFramePr>
            <a:graphicFrameLocks noChangeAspect="1"/>
          </p:cNvGraphicFramePr>
          <p:nvPr/>
        </p:nvGraphicFramePr>
        <p:xfrm>
          <a:off x="1" y="420326"/>
          <a:ext cx="9168098" cy="6555367"/>
        </p:xfrm>
        <a:graphic>
          <a:graphicData uri="http://schemas.openxmlformats.org/presentationml/2006/ole">
            <mc:AlternateContent xmlns:mc="http://schemas.openxmlformats.org/markup-compatibility/2006">
              <mc:Choice xmlns:v="urn:schemas-microsoft-com:vml" Requires="v">
                <p:oleObj name="Acrobat Document" r:id="rId2" imgW="5430600" imgH="3827520" progId="AcroExch.Document.DC">
                  <p:embed/>
                </p:oleObj>
              </mc:Choice>
              <mc:Fallback>
                <p:oleObj name="Acrobat Document" r:id="rId2" imgW="5430600" imgH="3827520" progId="AcroExch.Document.DC">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0326"/>
                        <a:ext cx="9168098" cy="6555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0417383"/>
      </p:ext>
    </p:extLst>
  </p:cSld>
  <p:clrMapOvr>
    <a:masterClrMapping/>
  </p:clrMapOvr>
</p:sld>
</file>

<file path=ppt/theme/theme1.xml><?xml version="1.0" encoding="utf-8"?>
<a:theme xmlns:a="http://schemas.openxmlformats.org/drawingml/2006/main" name="Pro_GeistSozia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Pro_GeistSozial.pptx</Template>
  <TotalTime>0</TotalTime>
  <Words>3634</Words>
  <Application>Microsoft Office PowerPoint</Application>
  <PresentationFormat>Bildschirmpräsentation (4:3)</PresentationFormat>
  <Paragraphs>590</Paragraphs>
  <Slides>50</Slides>
  <Notes>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5" baseType="lpstr">
      <vt:lpstr>Arial</vt:lpstr>
      <vt:lpstr>Arial Narrow</vt:lpstr>
      <vt:lpstr>Calibri</vt:lpstr>
      <vt:lpstr>Pro_GeistSozial</vt:lpstr>
      <vt:lpstr>Acrobat Document</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NEU seit WS 2019/20: Profile (B.A., M.A.)</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B.A. Slavistik/Osteuropastudien – Fachinhalte </vt:lpstr>
      <vt:lpstr>B.A. Slavistik/Osteuropastudien – Fachinhalte </vt:lpstr>
      <vt:lpstr>B.A. Slavistik/Osteuropastudien – Fachinhalte </vt:lpstr>
      <vt:lpstr>Einführungsveranstaltung Sommersemester 2023</vt:lpstr>
      <vt:lpstr>B.Ed. Russisch – Fachinhalte </vt:lpstr>
      <vt:lpstr>B.Ed. Russisch – Fachinhalte </vt:lpstr>
      <vt:lpstr>B.Ed. Russisch – Fachinhalte </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Einführungsveranstaltung Sommersemester 2023</vt:lpstr>
      <vt:lpstr>PowerPoint-Präsentation</vt:lpstr>
      <vt:lpstr>Polonistik / Polnisch</vt:lpstr>
      <vt:lpstr>Einführungsveranstaltung Sommersemester 2023</vt:lpstr>
      <vt:lpstr>Einführungsveranstaltung Sommersemester 2023</vt:lpstr>
      <vt:lpstr>Einführungsveranstaltung Sommersemester 2023</vt:lpstr>
      <vt:lpstr>Einführungsveranstaltung Sommersemester 2023</vt:lpstr>
    </vt:vector>
  </TitlesOfParts>
  <Company>Thomas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Heinrich Thomas</dc:creator>
  <cp:lastModifiedBy>Gall, Prof. Dr. Alfred</cp:lastModifiedBy>
  <cp:revision>582</cp:revision>
  <cp:lastPrinted>2018-10-09T13:42:20Z</cp:lastPrinted>
  <dcterms:created xsi:type="dcterms:W3CDTF">2010-02-11T12:46:04Z</dcterms:created>
  <dcterms:modified xsi:type="dcterms:W3CDTF">2023-04-11T09:29:57Z</dcterms:modified>
</cp:coreProperties>
</file>